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haya Libre Regular" charset="1" panose="02000503000000000000"/>
      <p:regular r:id="rId10"/>
    </p:embeddedFont>
    <p:embeddedFont>
      <p:font typeface="Abhaya Libre Regular Bold" charset="1" panose="02000603000000000000"/>
      <p:regular r:id="rId11"/>
    </p:embeddedFont>
    <p:embeddedFont>
      <p:font typeface="Abhaya Libre Regular Italics" charset="1" panose="02000503000000000000"/>
      <p:regular r:id="rId12"/>
    </p:embeddedFont>
    <p:embeddedFont>
      <p:font typeface="Abhaya Libre Regular Bold Italics" charset="1" panose="02000603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TT Chocolates" charset="1" panose="02000503020000020003"/>
      <p:regular r:id="rId18"/>
    </p:embeddedFont>
    <p:embeddedFont>
      <p:font typeface="TT Chocolates Bold" charset="1" panose="02000803020000020003"/>
      <p:regular r:id="rId19"/>
    </p:embeddedFont>
    <p:embeddedFont>
      <p:font typeface="TT Chocolates Italics" charset="1" panose="02000503020000090003"/>
      <p:regular r:id="rId20"/>
    </p:embeddedFont>
    <p:embeddedFont>
      <p:font typeface="TT Chocolates Bold Italics" charset="1" panose="02000803030000090003"/>
      <p:regular r:id="rId21"/>
    </p:embeddedFont>
    <p:embeddedFont>
      <p:font typeface="Now" charset="1" panose="00000500000000000000"/>
      <p:regular r:id="rId22"/>
    </p:embeddedFont>
    <p:embeddedFont>
      <p:font typeface="Now Bold" charset="1" panose="000006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9969" y="0"/>
            <a:ext cx="18987938" cy="3086100"/>
            <a:chOff x="0" y="0"/>
            <a:chExt cx="5000938" cy="812800"/>
          </a:xfrm>
        </p:grpSpPr>
        <p:sp>
          <p:nvSpPr>
            <p:cNvPr name="Freeform 3" id="3"/>
            <p:cNvSpPr/>
            <p:nvPr/>
          </p:nvSpPr>
          <p:spPr>
            <a:xfrm>
              <a:off x="0" y="0"/>
              <a:ext cx="5000938" cy="812800"/>
            </a:xfrm>
            <a:custGeom>
              <a:avLst/>
              <a:gdLst/>
              <a:ahLst/>
              <a:cxnLst/>
              <a:rect r="r" b="b" t="t" l="l"/>
              <a:pathLst>
                <a:path h="812800" w="5000938">
                  <a:moveTo>
                    <a:pt x="0" y="0"/>
                  </a:moveTo>
                  <a:lnTo>
                    <a:pt x="5000938" y="0"/>
                  </a:lnTo>
                  <a:lnTo>
                    <a:pt x="5000938" y="812800"/>
                  </a:lnTo>
                  <a:lnTo>
                    <a:pt x="0" y="812800"/>
                  </a:lnTo>
                  <a:close/>
                </a:path>
              </a:pathLst>
            </a:custGeom>
            <a:solidFill>
              <a:srgbClr val="E9EBEA"/>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2659742"/>
            <a:ext cx="18288000" cy="7627258"/>
            <a:chOff x="0" y="0"/>
            <a:chExt cx="24384000" cy="10169678"/>
          </a:xfrm>
        </p:grpSpPr>
        <p:pic>
          <p:nvPicPr>
            <p:cNvPr name="Picture 6" id="6"/>
            <p:cNvPicPr>
              <a:picLocks noChangeAspect="true"/>
            </p:cNvPicPr>
            <p:nvPr/>
          </p:nvPicPr>
          <p:blipFill>
            <a:blip r:embed="rId2"/>
            <a:srcRect l="0" t="19859" r="0" b="19859"/>
            <a:stretch>
              <a:fillRect/>
            </a:stretch>
          </p:blipFill>
          <p:spPr>
            <a:xfrm>
              <a:off x="0" y="0"/>
              <a:ext cx="24384000" cy="10169678"/>
            </a:xfrm>
            <a:prstGeom prst="rect">
              <a:avLst/>
            </a:prstGeom>
          </p:spPr>
        </p:pic>
      </p:grpSp>
      <p:pic>
        <p:nvPicPr>
          <p:cNvPr name="Picture 7" id="7"/>
          <p:cNvPicPr>
            <a:picLocks noChangeAspect="true"/>
          </p:cNvPicPr>
          <p:nvPr/>
        </p:nvPicPr>
        <p:blipFill>
          <a:blip r:embed="rId3"/>
          <a:srcRect l="0" t="0" r="0" b="0"/>
          <a:stretch>
            <a:fillRect/>
          </a:stretch>
        </p:blipFill>
        <p:spPr>
          <a:xfrm flipH="false" flipV="false" rot="0">
            <a:off x="422528" y="419100"/>
            <a:ext cx="1953885" cy="2015772"/>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5357458" y="0"/>
            <a:ext cx="2930542" cy="2930542"/>
          </a:xfrm>
          <a:prstGeom prst="rect">
            <a:avLst/>
          </a:prstGeom>
        </p:spPr>
      </p:pic>
      <p:sp>
        <p:nvSpPr>
          <p:cNvPr name="TextBox 9" id="9"/>
          <p:cNvSpPr txBox="true"/>
          <p:nvPr/>
        </p:nvSpPr>
        <p:spPr>
          <a:xfrm rot="0">
            <a:off x="2881846" y="2015772"/>
            <a:ext cx="12524308" cy="419100"/>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TT Chocolates Bold"/>
              </a:rPr>
              <a:t>EPE3020 - GROUP 8</a:t>
            </a:r>
          </a:p>
        </p:txBody>
      </p:sp>
      <p:sp>
        <p:nvSpPr>
          <p:cNvPr name="TextBox 10" id="10"/>
          <p:cNvSpPr txBox="true"/>
          <p:nvPr/>
        </p:nvSpPr>
        <p:spPr>
          <a:xfrm rot="0">
            <a:off x="3162563" y="698853"/>
            <a:ext cx="11957144" cy="1138481"/>
          </a:xfrm>
          <a:prstGeom prst="rect">
            <a:avLst/>
          </a:prstGeom>
        </p:spPr>
        <p:txBody>
          <a:bodyPr anchor="t" rtlCol="false" tIns="0" lIns="0" bIns="0" rIns="0">
            <a:spAutoFit/>
          </a:bodyPr>
          <a:lstStyle/>
          <a:p>
            <a:pPr algn="ctr" marL="0" indent="0" lvl="0">
              <a:lnSpc>
                <a:spcPts val="4404"/>
              </a:lnSpc>
              <a:spcBef>
                <a:spcPct val="0"/>
              </a:spcBef>
            </a:pPr>
            <a:r>
              <a:rPr lang="en-US" sz="4078" spc="-40">
                <a:solidFill>
                  <a:srgbClr val="000000"/>
                </a:solidFill>
                <a:latin typeface="Now Bold"/>
              </a:rPr>
              <a:t>COOLING AND VENTILATION (IC) OF THE THREE-PHASE INDUCTION MOTOR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83497" y="2098667"/>
            <a:ext cx="11704503" cy="8188333"/>
            <a:chOff x="0" y="0"/>
            <a:chExt cx="3082668" cy="2156598"/>
          </a:xfrm>
        </p:grpSpPr>
        <p:sp>
          <p:nvSpPr>
            <p:cNvPr name="Freeform 3" id="3"/>
            <p:cNvSpPr/>
            <p:nvPr/>
          </p:nvSpPr>
          <p:spPr>
            <a:xfrm>
              <a:off x="0" y="0"/>
              <a:ext cx="3082668" cy="2156598"/>
            </a:xfrm>
            <a:custGeom>
              <a:avLst/>
              <a:gdLst/>
              <a:ahLst/>
              <a:cxnLst/>
              <a:rect r="r" b="b" t="t" l="l"/>
              <a:pathLst>
                <a:path h="2156598" w="3082668">
                  <a:moveTo>
                    <a:pt x="0" y="0"/>
                  </a:moveTo>
                  <a:lnTo>
                    <a:pt x="3082668" y="0"/>
                  </a:lnTo>
                  <a:lnTo>
                    <a:pt x="3082668" y="2156598"/>
                  </a:lnTo>
                  <a:lnTo>
                    <a:pt x="0" y="2156598"/>
                  </a:lnTo>
                  <a:close/>
                </a:path>
              </a:pathLst>
            </a:custGeom>
            <a:solidFill>
              <a:srgbClr val="E9EBEA"/>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aphicFrame>
        <p:nvGraphicFramePr>
          <p:cNvPr name="Table 5" id="5"/>
          <p:cNvGraphicFramePr>
            <a:graphicFrameLocks noGrp="true"/>
          </p:cNvGraphicFramePr>
          <p:nvPr/>
        </p:nvGraphicFramePr>
        <p:xfrm>
          <a:off x="7296978" y="2557514"/>
          <a:ext cx="9452113" cy="7500096"/>
        </p:xfrm>
        <a:graphic>
          <a:graphicData uri="http://schemas.openxmlformats.org/drawingml/2006/table">
            <a:tbl>
              <a:tblPr/>
              <a:tblGrid>
                <a:gridCol w="4726057"/>
                <a:gridCol w="4726057"/>
              </a:tblGrid>
              <a:tr h="1909569">
                <a:tc>
                  <a:txBody>
                    <a:bodyPr anchor="t" rtlCol="false"/>
                    <a:lstStyle/>
                    <a:p>
                      <a:pPr algn="l">
                        <a:defRPr/>
                      </a:pPr>
                      <a:r>
                        <a:rPr lang="en-US"/>
                        <a:t>IC410 - TENV - Totally Enclosed Naturally Ventilated</a:t>
                      </a:r>
                    </a:p>
                    <a:p>
                      <a:r>
                        <a:rPr lang="en-US" sz="1899">
                          <a:solidFill>
                            <a:srgbClr val="000000"/>
                          </a:solidFill>
                          <a:latin typeface="Open Sans Light"/>
                        </a:rPr>
                        <a:t>(No fan)</a:t>
                      </a:r>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2963784">
                <a:tc>
                  <a:txBody>
                    <a:bodyPr anchor="t" rtlCol="false"/>
                    <a:lstStyle/>
                    <a:p>
                      <a:pPr algn="l">
                        <a:defRPr/>
                      </a:pPr>
                      <a:r>
                        <a:rPr lang="en-US"/>
                        <a:t>IC611 - (formerly IC 0161) - CACA - Air-Air cooling with integral fan on motor's shaft inside stator and heat</a:t>
                      </a:r>
                    </a:p>
                    <a:p>
                      <a:r>
                        <a:rPr lang="en-US" sz="1899">
                          <a:solidFill>
                            <a:srgbClr val="000000"/>
                          </a:solidFill>
                          <a:latin typeface="Open Sans Light"/>
                        </a:rPr>
                        <a:t>exchanger with open external circuit with fan on motor's shaft.</a:t>
                      </a:r>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2626743">
                <a:tc>
                  <a:txBody>
                    <a:bodyPr anchor="t" rtlCol="false"/>
                    <a:lstStyle/>
                    <a:p>
                      <a:pPr algn="l">
                        <a:defRPr/>
                      </a:pPr>
                      <a:r>
                        <a:rPr lang="en-US" sz="1899">
                          <a:solidFill>
                            <a:srgbClr val="000000"/>
                          </a:solidFill>
                          <a:latin typeface="Open Sans Light"/>
                        </a:rPr>
                        <a:t>IC31W - Air-Water cooling with inlet and outlet pipe or duct for cooling water circulation.</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pic>
        <p:nvPicPr>
          <p:cNvPr name="Picture 6" id="6"/>
          <p:cNvPicPr>
            <a:picLocks noChangeAspect="true"/>
          </p:cNvPicPr>
          <p:nvPr/>
        </p:nvPicPr>
        <p:blipFill>
          <a:blip r:embed="rId2"/>
          <a:srcRect l="0" t="0" r="0" b="0"/>
          <a:stretch>
            <a:fillRect/>
          </a:stretch>
        </p:blipFill>
        <p:spPr>
          <a:xfrm flipH="false" flipV="false" rot="0">
            <a:off x="12569687" y="2663060"/>
            <a:ext cx="3765559" cy="1706692"/>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2275928" y="5143500"/>
            <a:ext cx="4310431" cy="1925937"/>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2275928" y="7840962"/>
            <a:ext cx="4331754" cy="2011552"/>
          </a:xfrm>
          <a:prstGeom prst="rect">
            <a:avLst/>
          </a:prstGeom>
        </p:spPr>
      </p:pic>
      <p:sp>
        <p:nvSpPr>
          <p:cNvPr name="TextBox 9" id="9"/>
          <p:cNvSpPr txBox="true"/>
          <p:nvPr/>
        </p:nvSpPr>
        <p:spPr>
          <a:xfrm rot="0">
            <a:off x="1028700" y="1800232"/>
            <a:ext cx="4779456" cy="6178550"/>
          </a:xfrm>
          <a:prstGeom prst="rect">
            <a:avLst/>
          </a:prstGeom>
        </p:spPr>
        <p:txBody>
          <a:bodyPr anchor="t" rtlCol="false" tIns="0" lIns="0" bIns="0" rIns="0">
            <a:spAutoFit/>
          </a:bodyPr>
          <a:lstStyle/>
          <a:p>
            <a:pPr>
              <a:lnSpc>
                <a:spcPts val="4900"/>
              </a:lnSpc>
            </a:pPr>
            <a:r>
              <a:rPr lang="en-US" sz="3500">
                <a:solidFill>
                  <a:srgbClr val="000000"/>
                </a:solidFill>
                <a:latin typeface="TT Chocolates"/>
              </a:rPr>
              <a:t>Common cooling medium markings: "air" is A; "water" is W. In case, the cooling medium air mark A, it can be omitted.</a:t>
            </a:r>
          </a:p>
          <a:p>
            <a:pPr>
              <a:lnSpc>
                <a:spcPts val="4900"/>
              </a:lnSpc>
            </a:pPr>
            <a:r>
              <a:rPr lang="en-US" sz="3500">
                <a:solidFill>
                  <a:srgbClr val="000000"/>
                </a:solidFill>
                <a:latin typeface="TT Chocolates"/>
              </a:rPr>
              <a:t>Examples on cooling IC codes are:</a:t>
            </a:r>
          </a:p>
          <a:p>
            <a:pPr>
              <a:lnSpc>
                <a:spcPts val="4900"/>
              </a:lnSpc>
            </a:pPr>
          </a:p>
          <a:p>
            <a:pPr>
              <a:lnSpc>
                <a:spcPts val="4900"/>
              </a:lnSpc>
            </a:pPr>
          </a:p>
        </p:txBody>
      </p:sp>
      <p:sp>
        <p:nvSpPr>
          <p:cNvPr name="TextBox 10" id="10"/>
          <p:cNvSpPr txBox="true"/>
          <p:nvPr/>
        </p:nvSpPr>
        <p:spPr>
          <a:xfrm rot="0">
            <a:off x="415555" y="800309"/>
            <a:ext cx="17456889" cy="866775"/>
          </a:xfrm>
          <a:prstGeom prst="rect">
            <a:avLst/>
          </a:prstGeom>
        </p:spPr>
        <p:txBody>
          <a:bodyPr anchor="t" rtlCol="false" tIns="0" lIns="0" bIns="0" rIns="0">
            <a:spAutoFit/>
          </a:bodyPr>
          <a:lstStyle/>
          <a:p>
            <a:pPr algn="ctr" marL="0" indent="0" lvl="0">
              <a:lnSpc>
                <a:spcPts val="6600"/>
              </a:lnSpc>
              <a:spcBef>
                <a:spcPct val="0"/>
              </a:spcBef>
            </a:pPr>
            <a:r>
              <a:rPr lang="en-US" sz="6000">
                <a:solidFill>
                  <a:srgbClr val="000000"/>
                </a:solidFill>
                <a:latin typeface="Now Bold"/>
              </a:rPr>
              <a:t>COOLING MEANS FOR INDUCTION MOTORS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133952" cy="10287000"/>
            <a:chOff x="0" y="0"/>
            <a:chExt cx="2669024" cy="2709333"/>
          </a:xfrm>
        </p:grpSpPr>
        <p:sp>
          <p:nvSpPr>
            <p:cNvPr name="Freeform 3" id="3"/>
            <p:cNvSpPr/>
            <p:nvPr/>
          </p:nvSpPr>
          <p:spPr>
            <a:xfrm>
              <a:off x="0" y="0"/>
              <a:ext cx="2669024" cy="2709333"/>
            </a:xfrm>
            <a:custGeom>
              <a:avLst/>
              <a:gdLst/>
              <a:ahLst/>
              <a:cxnLst/>
              <a:rect r="r" b="b" t="t" l="l"/>
              <a:pathLst>
                <a:path h="2709333" w="2669024">
                  <a:moveTo>
                    <a:pt x="0" y="0"/>
                  </a:moveTo>
                  <a:lnTo>
                    <a:pt x="2669024" y="0"/>
                  </a:lnTo>
                  <a:lnTo>
                    <a:pt x="2669024" y="2709333"/>
                  </a:lnTo>
                  <a:lnTo>
                    <a:pt x="0" y="2709333"/>
                  </a:lnTo>
                  <a:close/>
                </a:path>
              </a:pathLst>
            </a:custGeom>
            <a:solidFill>
              <a:srgbClr val="E9EBEA"/>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pic>
        <p:nvPicPr>
          <p:cNvPr name="Picture 5" id="5"/>
          <p:cNvPicPr>
            <a:picLocks noChangeAspect="true"/>
          </p:cNvPicPr>
          <p:nvPr/>
        </p:nvPicPr>
        <p:blipFill>
          <a:blip r:embed="rId2"/>
          <a:srcRect l="0" t="0" r="0" b="4706"/>
          <a:stretch>
            <a:fillRect/>
          </a:stretch>
        </p:blipFill>
        <p:spPr>
          <a:xfrm flipH="false" flipV="false" rot="0">
            <a:off x="11605627" y="1329359"/>
            <a:ext cx="5182208" cy="5547691"/>
          </a:xfrm>
          <a:prstGeom prst="rect">
            <a:avLst/>
          </a:prstGeom>
        </p:spPr>
      </p:pic>
      <p:sp>
        <p:nvSpPr>
          <p:cNvPr name="TextBox 6" id="6"/>
          <p:cNvSpPr txBox="true"/>
          <p:nvPr/>
        </p:nvSpPr>
        <p:spPr>
          <a:xfrm rot="0">
            <a:off x="1561498" y="3467100"/>
            <a:ext cx="7582502" cy="3409950"/>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000000"/>
                </a:solidFill>
                <a:latin typeface="Now Bold"/>
              </a:rPr>
              <a:t>INDUCTION MOTORS USING CRYOGENIC COOLING</a:t>
            </a:r>
          </a:p>
        </p:txBody>
      </p:sp>
      <p:sp>
        <p:nvSpPr>
          <p:cNvPr name="TextBox 7" id="7"/>
          <p:cNvSpPr txBox="true"/>
          <p:nvPr/>
        </p:nvSpPr>
        <p:spPr>
          <a:xfrm rot="0">
            <a:off x="12086446" y="7310898"/>
            <a:ext cx="4701388" cy="1008380"/>
          </a:xfrm>
          <a:prstGeom prst="rect">
            <a:avLst/>
          </a:prstGeom>
        </p:spPr>
        <p:txBody>
          <a:bodyPr anchor="t" rtlCol="false" tIns="0" lIns="0" bIns="0" rIns="0">
            <a:spAutoFit/>
          </a:bodyPr>
          <a:lstStyle/>
          <a:p>
            <a:pPr algn="ctr">
              <a:lnSpc>
                <a:spcPts val="4030"/>
              </a:lnSpc>
            </a:pPr>
            <a:r>
              <a:rPr lang="en-US" sz="3100">
                <a:solidFill>
                  <a:srgbClr val="000000"/>
                </a:solidFill>
                <a:latin typeface="TT Chocolates"/>
              </a:rPr>
              <a:t>The apparatus setup of the experiment.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416" y="7359985"/>
            <a:ext cx="3086100" cy="3086100"/>
            <a:chOff x="0" y="0"/>
            <a:chExt cx="812800" cy="812800"/>
          </a:xfrm>
        </p:grpSpPr>
        <p:sp>
          <p:nvSpPr>
            <p:cNvPr name="Freeform 3" id="3"/>
            <p:cNvSpPr/>
            <p:nvPr/>
          </p:nvSpPr>
          <p:spPr>
            <a:xfrm>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9EBEA"/>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pic>
        <p:nvPicPr>
          <p:cNvPr name="Picture 5" id="5"/>
          <p:cNvPicPr>
            <a:picLocks noChangeAspect="true"/>
          </p:cNvPicPr>
          <p:nvPr/>
        </p:nvPicPr>
        <p:blipFill>
          <a:blip r:embed="rId2"/>
          <a:srcRect l="0" t="0" r="0" b="0"/>
          <a:stretch>
            <a:fillRect/>
          </a:stretch>
        </p:blipFill>
        <p:spPr>
          <a:xfrm flipH="false" flipV="false" rot="0">
            <a:off x="1028700" y="3011351"/>
            <a:ext cx="8115300" cy="5722327"/>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9144000" y="3358361"/>
            <a:ext cx="8115300" cy="4811957"/>
          </a:xfrm>
          <a:prstGeom prst="rect">
            <a:avLst/>
          </a:prstGeom>
        </p:spPr>
      </p:pic>
      <p:sp>
        <p:nvSpPr>
          <p:cNvPr name="TextBox 7" id="7"/>
          <p:cNvSpPr txBox="true"/>
          <p:nvPr/>
        </p:nvSpPr>
        <p:spPr>
          <a:xfrm rot="0">
            <a:off x="1511744" y="1104900"/>
            <a:ext cx="15264513" cy="843915"/>
          </a:xfrm>
          <a:prstGeom prst="rect">
            <a:avLst/>
          </a:prstGeom>
        </p:spPr>
        <p:txBody>
          <a:bodyPr anchor="t" rtlCol="false" tIns="0" lIns="0" bIns="0" rIns="0">
            <a:spAutoFit/>
          </a:bodyPr>
          <a:lstStyle/>
          <a:p>
            <a:pPr algn="ctr" marL="0" indent="0" lvl="0">
              <a:lnSpc>
                <a:spcPts val="6480"/>
              </a:lnSpc>
              <a:spcBef>
                <a:spcPct val="0"/>
              </a:spcBef>
            </a:pPr>
            <a:r>
              <a:rPr lang="en-US" sz="6000" spc="-60">
                <a:solidFill>
                  <a:srgbClr val="000000"/>
                </a:solidFill>
                <a:latin typeface="Now Bold"/>
              </a:rPr>
              <a:t>MACHINE CHARACTERISTICS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01738" y="4376520"/>
            <a:ext cx="6780913" cy="4881780"/>
            <a:chOff x="0" y="0"/>
            <a:chExt cx="1785919" cy="1285736"/>
          </a:xfrm>
        </p:grpSpPr>
        <p:sp>
          <p:nvSpPr>
            <p:cNvPr name="Freeform 3" id="3"/>
            <p:cNvSpPr/>
            <p:nvPr/>
          </p:nvSpPr>
          <p:spPr>
            <a:xfrm>
              <a:off x="0" y="0"/>
              <a:ext cx="1785919" cy="1285736"/>
            </a:xfrm>
            <a:custGeom>
              <a:avLst/>
              <a:gdLst/>
              <a:ahLst/>
              <a:cxnLst/>
              <a:rect r="r" b="b" t="t" l="l"/>
              <a:pathLst>
                <a:path h="1285736" w="1785919">
                  <a:moveTo>
                    <a:pt x="0" y="0"/>
                  </a:moveTo>
                  <a:lnTo>
                    <a:pt x="1785919" y="0"/>
                  </a:lnTo>
                  <a:lnTo>
                    <a:pt x="1785919" y="1285736"/>
                  </a:lnTo>
                  <a:lnTo>
                    <a:pt x="0" y="1285736"/>
                  </a:lnTo>
                  <a:close/>
                </a:path>
              </a:pathLst>
            </a:custGeom>
            <a:solidFill>
              <a:srgbClr val="E9EBEA"/>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pic>
        <p:nvPicPr>
          <p:cNvPr name="Picture 5" id="5"/>
          <p:cNvPicPr>
            <a:picLocks noChangeAspect="true"/>
          </p:cNvPicPr>
          <p:nvPr/>
        </p:nvPicPr>
        <p:blipFill>
          <a:blip r:embed="rId2"/>
          <a:srcRect l="0" t="0" r="0" b="0"/>
          <a:stretch>
            <a:fillRect/>
          </a:stretch>
        </p:blipFill>
        <p:spPr>
          <a:xfrm flipH="false" flipV="false" rot="0">
            <a:off x="0" y="4737175"/>
            <a:ext cx="8324737" cy="5549825"/>
          </a:xfrm>
          <a:prstGeom prst="rect">
            <a:avLst/>
          </a:prstGeom>
        </p:spPr>
      </p:pic>
      <p:sp>
        <p:nvSpPr>
          <p:cNvPr name="TextBox 6" id="6"/>
          <p:cNvSpPr txBox="true"/>
          <p:nvPr/>
        </p:nvSpPr>
        <p:spPr>
          <a:xfrm rot="0">
            <a:off x="11101131" y="4645710"/>
            <a:ext cx="4982126" cy="4267200"/>
          </a:xfrm>
          <a:prstGeom prst="rect">
            <a:avLst/>
          </a:prstGeom>
        </p:spPr>
        <p:txBody>
          <a:bodyPr anchor="t" rtlCol="false" tIns="0" lIns="0" bIns="0" rIns="0">
            <a:spAutoFit/>
          </a:bodyPr>
          <a:lstStyle/>
          <a:p>
            <a:pPr>
              <a:lnSpc>
                <a:spcPts val="4200"/>
              </a:lnSpc>
            </a:pPr>
            <a:r>
              <a:rPr lang="en-US" sz="3000">
                <a:solidFill>
                  <a:srgbClr val="000000"/>
                </a:solidFill>
                <a:latin typeface="TT Chocolates"/>
              </a:rPr>
              <a:t>When measuring the temperature of different parts of the rotor being immersed in LN2, it was found that all the parts did not exceed the boiling point of LN2 (i.e. 77K) but there was quite a small gradient in temperature.</a:t>
            </a:r>
          </a:p>
        </p:txBody>
      </p:sp>
      <p:sp>
        <p:nvSpPr>
          <p:cNvPr name="TextBox 7" id="7"/>
          <p:cNvSpPr txBox="true"/>
          <p:nvPr/>
        </p:nvSpPr>
        <p:spPr>
          <a:xfrm rot="0">
            <a:off x="3182737" y="1458274"/>
            <a:ext cx="11922527" cy="843915"/>
          </a:xfrm>
          <a:prstGeom prst="rect">
            <a:avLst/>
          </a:prstGeom>
        </p:spPr>
        <p:txBody>
          <a:bodyPr anchor="t" rtlCol="false" tIns="0" lIns="0" bIns="0" rIns="0">
            <a:spAutoFit/>
          </a:bodyPr>
          <a:lstStyle/>
          <a:p>
            <a:pPr algn="ctr" marL="0" indent="0" lvl="0">
              <a:lnSpc>
                <a:spcPts val="6480"/>
              </a:lnSpc>
              <a:spcBef>
                <a:spcPct val="0"/>
              </a:spcBef>
            </a:pPr>
            <a:r>
              <a:rPr lang="en-US" sz="6000" spc="-60">
                <a:solidFill>
                  <a:srgbClr val="000000"/>
                </a:solidFill>
                <a:latin typeface="Now Bold"/>
              </a:rPr>
              <a:t>TEMPERATURE MEASUREMENT</a:t>
            </a:r>
          </a:p>
        </p:txBody>
      </p:sp>
      <p:sp>
        <p:nvSpPr>
          <p:cNvPr name="TextBox 8" id="8"/>
          <p:cNvSpPr txBox="true"/>
          <p:nvPr/>
        </p:nvSpPr>
        <p:spPr>
          <a:xfrm rot="0">
            <a:off x="1134141" y="2362700"/>
            <a:ext cx="16019719" cy="2270125"/>
          </a:xfrm>
          <a:prstGeom prst="rect">
            <a:avLst/>
          </a:prstGeom>
        </p:spPr>
        <p:txBody>
          <a:bodyPr anchor="t" rtlCol="false" tIns="0" lIns="0" bIns="0" rIns="0">
            <a:spAutoFit/>
          </a:bodyPr>
          <a:lstStyle/>
          <a:p>
            <a:pPr algn="just">
              <a:lnSpc>
                <a:spcPts val="4550"/>
              </a:lnSpc>
            </a:pPr>
            <a:r>
              <a:rPr lang="en-US" sz="3500">
                <a:solidFill>
                  <a:srgbClr val="000000"/>
                </a:solidFill>
                <a:latin typeface="Now"/>
              </a:rPr>
              <a:t>In order to measure the temperature change according to the current level during the no load test, three separae temperature sensors were use, two of which are in cotact with the rotor (Tbot and Ttop) and the other was installed in the air gap (Tgap)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133952" cy="10287000"/>
            <a:chOff x="0" y="0"/>
            <a:chExt cx="2669024" cy="2709333"/>
          </a:xfrm>
        </p:grpSpPr>
        <p:sp>
          <p:nvSpPr>
            <p:cNvPr name="Freeform 3" id="3"/>
            <p:cNvSpPr/>
            <p:nvPr/>
          </p:nvSpPr>
          <p:spPr>
            <a:xfrm>
              <a:off x="0" y="0"/>
              <a:ext cx="2669024" cy="2709333"/>
            </a:xfrm>
            <a:custGeom>
              <a:avLst/>
              <a:gdLst/>
              <a:ahLst/>
              <a:cxnLst/>
              <a:rect r="r" b="b" t="t" l="l"/>
              <a:pathLst>
                <a:path h="2709333" w="2669024">
                  <a:moveTo>
                    <a:pt x="0" y="0"/>
                  </a:moveTo>
                  <a:lnTo>
                    <a:pt x="2669024" y="0"/>
                  </a:lnTo>
                  <a:lnTo>
                    <a:pt x="2669024" y="2709333"/>
                  </a:lnTo>
                  <a:lnTo>
                    <a:pt x="0" y="2709333"/>
                  </a:lnTo>
                  <a:close/>
                </a:path>
              </a:pathLst>
            </a:custGeom>
            <a:solidFill>
              <a:srgbClr val="E9EBEA"/>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pic>
        <p:nvPicPr>
          <p:cNvPr name="Picture 5" id="5"/>
          <p:cNvPicPr>
            <a:picLocks noChangeAspect="true"/>
          </p:cNvPicPr>
          <p:nvPr/>
        </p:nvPicPr>
        <p:blipFill>
          <a:blip r:embed="rId2"/>
          <a:srcRect l="0" t="0" r="0" b="0"/>
          <a:stretch>
            <a:fillRect/>
          </a:stretch>
        </p:blipFill>
        <p:spPr>
          <a:xfrm flipH="false" flipV="false" rot="0">
            <a:off x="11184974" y="2140408"/>
            <a:ext cx="6074326" cy="6006185"/>
          </a:xfrm>
          <a:prstGeom prst="rect">
            <a:avLst/>
          </a:prstGeom>
        </p:spPr>
      </p:pic>
      <p:sp>
        <p:nvSpPr>
          <p:cNvPr name="TextBox 6" id="6"/>
          <p:cNvSpPr txBox="true"/>
          <p:nvPr/>
        </p:nvSpPr>
        <p:spPr>
          <a:xfrm rot="0">
            <a:off x="1561498" y="4314825"/>
            <a:ext cx="7582502" cy="1714500"/>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000000"/>
                </a:solidFill>
                <a:latin typeface="Now Bold"/>
              </a:rPr>
              <a:t>EXPERIMENTAL SETUP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69458" y="5600700"/>
            <a:ext cx="3518542" cy="4686300"/>
            <a:chOff x="0" y="0"/>
            <a:chExt cx="926694" cy="1234252"/>
          </a:xfrm>
        </p:grpSpPr>
        <p:sp>
          <p:nvSpPr>
            <p:cNvPr name="Freeform 3" id="3"/>
            <p:cNvSpPr/>
            <p:nvPr/>
          </p:nvSpPr>
          <p:spPr>
            <a:xfrm>
              <a:off x="0" y="0"/>
              <a:ext cx="926694" cy="1234252"/>
            </a:xfrm>
            <a:custGeom>
              <a:avLst/>
              <a:gdLst/>
              <a:ahLst/>
              <a:cxnLst/>
              <a:rect r="r" b="b" t="t" l="l"/>
              <a:pathLst>
                <a:path h="1234252" w="926694">
                  <a:moveTo>
                    <a:pt x="0" y="0"/>
                  </a:moveTo>
                  <a:lnTo>
                    <a:pt x="926694" y="0"/>
                  </a:lnTo>
                  <a:lnTo>
                    <a:pt x="926694" y="1234252"/>
                  </a:lnTo>
                  <a:lnTo>
                    <a:pt x="0" y="1234252"/>
                  </a:lnTo>
                  <a:close/>
                </a:path>
              </a:pathLst>
            </a:custGeom>
            <a:solidFill>
              <a:srgbClr val="E9EBEA"/>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pic>
        <p:nvPicPr>
          <p:cNvPr name="Picture 5" id="5"/>
          <p:cNvPicPr>
            <a:picLocks noChangeAspect="true"/>
          </p:cNvPicPr>
          <p:nvPr/>
        </p:nvPicPr>
        <p:blipFill>
          <a:blip r:embed="rId2"/>
          <a:srcRect l="0" t="0" r="0" b="0"/>
          <a:stretch>
            <a:fillRect/>
          </a:stretch>
        </p:blipFill>
        <p:spPr>
          <a:xfrm flipH="false" flipV="false" rot="0">
            <a:off x="1846258" y="3925108"/>
            <a:ext cx="14466163" cy="5333192"/>
          </a:xfrm>
          <a:prstGeom prst="rect">
            <a:avLst/>
          </a:prstGeom>
        </p:spPr>
      </p:pic>
      <p:sp>
        <p:nvSpPr>
          <p:cNvPr name="TextBox 6" id="6"/>
          <p:cNvSpPr txBox="true"/>
          <p:nvPr/>
        </p:nvSpPr>
        <p:spPr>
          <a:xfrm rot="0">
            <a:off x="2031679" y="1085850"/>
            <a:ext cx="14224643" cy="866775"/>
          </a:xfrm>
          <a:prstGeom prst="rect">
            <a:avLst/>
          </a:prstGeom>
        </p:spPr>
        <p:txBody>
          <a:bodyPr anchor="t" rtlCol="false" tIns="0" lIns="0" bIns="0" rIns="0">
            <a:spAutoFit/>
          </a:bodyPr>
          <a:lstStyle/>
          <a:p>
            <a:pPr algn="ctr" marL="0" indent="0" lvl="0">
              <a:lnSpc>
                <a:spcPts val="6600"/>
              </a:lnSpc>
              <a:spcBef>
                <a:spcPct val="0"/>
              </a:spcBef>
            </a:pPr>
            <a:r>
              <a:rPr lang="en-US" sz="6000">
                <a:solidFill>
                  <a:srgbClr val="000000"/>
                </a:solidFill>
                <a:latin typeface="Now Bold"/>
              </a:rPr>
              <a:t>OUTPUT VALUES</a:t>
            </a:r>
          </a:p>
        </p:txBody>
      </p:sp>
      <p:sp>
        <p:nvSpPr>
          <p:cNvPr name="TextBox 7" id="7"/>
          <p:cNvSpPr txBox="true"/>
          <p:nvPr/>
        </p:nvSpPr>
        <p:spPr>
          <a:xfrm rot="0">
            <a:off x="899379" y="2417503"/>
            <a:ext cx="16359921" cy="1127125"/>
          </a:xfrm>
          <a:prstGeom prst="rect">
            <a:avLst/>
          </a:prstGeom>
        </p:spPr>
        <p:txBody>
          <a:bodyPr anchor="t" rtlCol="false" tIns="0" lIns="0" bIns="0" rIns="0">
            <a:spAutoFit/>
          </a:bodyPr>
          <a:lstStyle/>
          <a:p>
            <a:pPr algn="ctr">
              <a:lnSpc>
                <a:spcPts val="4550"/>
              </a:lnSpc>
            </a:pPr>
            <a:r>
              <a:rPr lang="en-US" sz="3500">
                <a:solidFill>
                  <a:srgbClr val="000000"/>
                </a:solidFill>
                <a:latin typeface="Now"/>
              </a:rPr>
              <a:t>Comparison between ambient temperature and cryogenic conditions (each at maximum efficiency)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69458" y="5600700"/>
            <a:ext cx="3518542" cy="4686300"/>
            <a:chOff x="0" y="0"/>
            <a:chExt cx="926694" cy="1234252"/>
          </a:xfrm>
        </p:grpSpPr>
        <p:sp>
          <p:nvSpPr>
            <p:cNvPr name="Freeform 3" id="3"/>
            <p:cNvSpPr/>
            <p:nvPr/>
          </p:nvSpPr>
          <p:spPr>
            <a:xfrm>
              <a:off x="0" y="0"/>
              <a:ext cx="926694" cy="1234252"/>
            </a:xfrm>
            <a:custGeom>
              <a:avLst/>
              <a:gdLst/>
              <a:ahLst/>
              <a:cxnLst/>
              <a:rect r="r" b="b" t="t" l="l"/>
              <a:pathLst>
                <a:path h="1234252" w="926694">
                  <a:moveTo>
                    <a:pt x="0" y="0"/>
                  </a:moveTo>
                  <a:lnTo>
                    <a:pt x="926694" y="0"/>
                  </a:lnTo>
                  <a:lnTo>
                    <a:pt x="926694" y="1234252"/>
                  </a:lnTo>
                  <a:lnTo>
                    <a:pt x="0" y="1234252"/>
                  </a:lnTo>
                  <a:close/>
                </a:path>
              </a:pathLst>
            </a:custGeom>
            <a:solidFill>
              <a:srgbClr val="E9EBEA"/>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pic>
        <p:nvPicPr>
          <p:cNvPr name="Picture 5" id="5"/>
          <p:cNvPicPr>
            <a:picLocks noChangeAspect="true"/>
          </p:cNvPicPr>
          <p:nvPr/>
        </p:nvPicPr>
        <p:blipFill>
          <a:blip r:embed="rId2"/>
          <a:srcRect l="0" t="0" r="0" b="174"/>
          <a:stretch>
            <a:fillRect/>
          </a:stretch>
        </p:blipFill>
        <p:spPr>
          <a:xfrm flipH="false" flipV="false" rot="0">
            <a:off x="1150589" y="3843892"/>
            <a:ext cx="7993411" cy="4974394"/>
          </a:xfrm>
          <a:prstGeom prst="rect">
            <a:avLst/>
          </a:prstGeom>
        </p:spPr>
      </p:pic>
      <p:pic>
        <p:nvPicPr>
          <p:cNvPr name="Picture 6" id="6"/>
          <p:cNvPicPr>
            <a:picLocks noChangeAspect="true"/>
          </p:cNvPicPr>
          <p:nvPr/>
        </p:nvPicPr>
        <p:blipFill>
          <a:blip r:embed="rId3"/>
          <a:srcRect l="0" t="0" r="0" b="6917"/>
          <a:stretch>
            <a:fillRect/>
          </a:stretch>
        </p:blipFill>
        <p:spPr>
          <a:xfrm flipH="false" flipV="false" rot="0">
            <a:off x="9144000" y="3843892"/>
            <a:ext cx="8115300" cy="4818063"/>
          </a:xfrm>
          <a:prstGeom prst="rect">
            <a:avLst/>
          </a:prstGeom>
        </p:spPr>
      </p:pic>
      <p:sp>
        <p:nvSpPr>
          <p:cNvPr name="TextBox 7" id="7"/>
          <p:cNvSpPr txBox="true"/>
          <p:nvPr/>
        </p:nvSpPr>
        <p:spPr>
          <a:xfrm rot="0">
            <a:off x="2031679" y="1085850"/>
            <a:ext cx="14224643" cy="866775"/>
          </a:xfrm>
          <a:prstGeom prst="rect">
            <a:avLst/>
          </a:prstGeom>
        </p:spPr>
        <p:txBody>
          <a:bodyPr anchor="t" rtlCol="false" tIns="0" lIns="0" bIns="0" rIns="0">
            <a:spAutoFit/>
          </a:bodyPr>
          <a:lstStyle/>
          <a:p>
            <a:pPr algn="ctr" marL="0" indent="0" lvl="0">
              <a:lnSpc>
                <a:spcPts val="6600"/>
              </a:lnSpc>
              <a:spcBef>
                <a:spcPct val="0"/>
              </a:spcBef>
            </a:pPr>
            <a:r>
              <a:rPr lang="en-US" sz="6000">
                <a:solidFill>
                  <a:srgbClr val="000000"/>
                </a:solidFill>
                <a:latin typeface="Now Bold"/>
              </a:rPr>
              <a:t>OUTPUT VALUES</a:t>
            </a:r>
          </a:p>
        </p:txBody>
      </p:sp>
      <p:sp>
        <p:nvSpPr>
          <p:cNvPr name="TextBox 8" id="8"/>
          <p:cNvSpPr txBox="true"/>
          <p:nvPr/>
        </p:nvSpPr>
        <p:spPr>
          <a:xfrm rot="0">
            <a:off x="899379" y="2417503"/>
            <a:ext cx="16359921" cy="555625"/>
          </a:xfrm>
          <a:prstGeom prst="rect">
            <a:avLst/>
          </a:prstGeom>
        </p:spPr>
        <p:txBody>
          <a:bodyPr anchor="t" rtlCol="false" tIns="0" lIns="0" bIns="0" rIns="0">
            <a:spAutoFit/>
          </a:bodyPr>
          <a:lstStyle/>
          <a:p>
            <a:pPr algn="ctr">
              <a:lnSpc>
                <a:spcPts val="4550"/>
              </a:lnSpc>
            </a:pPr>
            <a:r>
              <a:rPr lang="en-US" sz="3500">
                <a:solidFill>
                  <a:srgbClr val="000000"/>
                </a:solidFill>
                <a:latin typeface="Now"/>
              </a:rPr>
              <a:t>Comparison between ambient temperature and cryogenic conditions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812" r="0" b="7812"/>
            <a:stretch>
              <a:fillRect/>
            </a:stretch>
          </p:blipFill>
          <p:spPr>
            <a:xfrm>
              <a:off x="0" y="0"/>
              <a:ext cx="24384000" cy="13716000"/>
            </a:xfrm>
            <a:prstGeom prst="rect">
              <a:avLst/>
            </a:prstGeom>
          </p:spPr>
        </p:pic>
      </p:grpSp>
      <p:grpSp>
        <p:nvGrpSpPr>
          <p:cNvPr name="Group 4" id="4"/>
          <p:cNvGrpSpPr/>
          <p:nvPr/>
        </p:nvGrpSpPr>
        <p:grpSpPr>
          <a:xfrm rot="0">
            <a:off x="1028700" y="1028700"/>
            <a:ext cx="16230600" cy="8229600"/>
            <a:chOff x="0" y="0"/>
            <a:chExt cx="4274726" cy="2167467"/>
          </a:xfrm>
        </p:grpSpPr>
        <p:sp>
          <p:nvSpPr>
            <p:cNvPr name="Freeform 5" id="5"/>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FFFFF">
                <a:alpha val="86667"/>
              </a:srgbClr>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1634355" y="1626704"/>
            <a:ext cx="7664896" cy="866775"/>
          </a:xfrm>
          <a:prstGeom prst="rect">
            <a:avLst/>
          </a:prstGeom>
        </p:spPr>
        <p:txBody>
          <a:bodyPr anchor="t" rtlCol="false" tIns="0" lIns="0" bIns="0" rIns="0">
            <a:spAutoFit/>
          </a:bodyPr>
          <a:lstStyle/>
          <a:p>
            <a:pPr marL="0" indent="0" lvl="0">
              <a:lnSpc>
                <a:spcPts val="6600"/>
              </a:lnSpc>
              <a:spcBef>
                <a:spcPct val="0"/>
              </a:spcBef>
            </a:pPr>
            <a:r>
              <a:rPr lang="en-US" sz="6000">
                <a:solidFill>
                  <a:srgbClr val="000000"/>
                </a:solidFill>
                <a:latin typeface="Now Bold"/>
              </a:rPr>
              <a:t>CONCLUSION</a:t>
            </a:r>
          </a:p>
        </p:txBody>
      </p:sp>
      <p:sp>
        <p:nvSpPr>
          <p:cNvPr name="TextBox 8" id="8"/>
          <p:cNvSpPr txBox="true"/>
          <p:nvPr/>
        </p:nvSpPr>
        <p:spPr>
          <a:xfrm rot="0">
            <a:off x="1879520" y="3079299"/>
            <a:ext cx="13893418" cy="4930775"/>
          </a:xfrm>
          <a:prstGeom prst="rect">
            <a:avLst/>
          </a:prstGeom>
        </p:spPr>
        <p:txBody>
          <a:bodyPr anchor="t" rtlCol="false" tIns="0" lIns="0" bIns="0" rIns="0">
            <a:spAutoFit/>
          </a:bodyPr>
          <a:lstStyle/>
          <a:p>
            <a:pPr>
              <a:lnSpc>
                <a:spcPts val="4900"/>
              </a:lnSpc>
            </a:pPr>
            <a:r>
              <a:rPr lang="en-US" sz="3500">
                <a:solidFill>
                  <a:srgbClr val="000000"/>
                </a:solidFill>
                <a:latin typeface="Now"/>
              </a:rPr>
              <a:t>Several efforts have been made to deal with the heat losses during machine operation. The IEC standard specifies the cooling mode, that is, the medium to be used and the type of external cooling installations (e.g., external cooling fan, water pump, etc.).</a:t>
            </a:r>
          </a:p>
          <a:p>
            <a:pPr>
              <a:lnSpc>
                <a:spcPts val="4900"/>
              </a:lnSpc>
            </a:pPr>
            <a:r>
              <a:rPr lang="en-US" sz="3500">
                <a:solidFill>
                  <a:srgbClr val="000000"/>
                </a:solidFill>
                <a:latin typeface="Now"/>
              </a:rPr>
              <a:t>There are other cooling methods such as cooling using liquid nitrogen LN2 to circulate inside the machine parts (i.e. rotor, stator and air gap) to ensure maximum possible efficiency.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812" r="0" b="7812"/>
            <a:stretch>
              <a:fillRect/>
            </a:stretch>
          </p:blipFill>
          <p:spPr>
            <a:xfrm>
              <a:off x="0" y="0"/>
              <a:ext cx="24384000" cy="13716000"/>
            </a:xfrm>
            <a:prstGeom prst="rect">
              <a:avLst/>
            </a:prstGeom>
          </p:spPr>
        </p:pic>
      </p:grpSp>
      <p:grpSp>
        <p:nvGrpSpPr>
          <p:cNvPr name="Group 4" id="4"/>
          <p:cNvGrpSpPr/>
          <p:nvPr/>
        </p:nvGrpSpPr>
        <p:grpSpPr>
          <a:xfrm rot="0">
            <a:off x="1028700" y="1028700"/>
            <a:ext cx="16230600" cy="8229600"/>
            <a:chOff x="0" y="0"/>
            <a:chExt cx="4274726" cy="2167467"/>
          </a:xfrm>
        </p:grpSpPr>
        <p:sp>
          <p:nvSpPr>
            <p:cNvPr name="Freeform 5" id="5"/>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FFFFF">
                <a:alpha val="86667"/>
              </a:srgbClr>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1634355" y="1626704"/>
            <a:ext cx="7664896" cy="866775"/>
          </a:xfrm>
          <a:prstGeom prst="rect">
            <a:avLst/>
          </a:prstGeom>
        </p:spPr>
        <p:txBody>
          <a:bodyPr anchor="t" rtlCol="false" tIns="0" lIns="0" bIns="0" rIns="0">
            <a:spAutoFit/>
          </a:bodyPr>
          <a:lstStyle/>
          <a:p>
            <a:pPr marL="0" indent="0" lvl="0">
              <a:lnSpc>
                <a:spcPts val="6600"/>
              </a:lnSpc>
              <a:spcBef>
                <a:spcPct val="0"/>
              </a:spcBef>
            </a:pPr>
            <a:r>
              <a:rPr lang="en-US" sz="6000">
                <a:solidFill>
                  <a:srgbClr val="000000"/>
                </a:solidFill>
                <a:latin typeface="Now Bold"/>
              </a:rPr>
              <a:t>REFERNCES</a:t>
            </a:r>
          </a:p>
        </p:txBody>
      </p:sp>
      <p:sp>
        <p:nvSpPr>
          <p:cNvPr name="TextBox 8" id="8"/>
          <p:cNvSpPr txBox="true"/>
          <p:nvPr/>
        </p:nvSpPr>
        <p:spPr>
          <a:xfrm rot="0">
            <a:off x="1879520" y="3107874"/>
            <a:ext cx="13893418" cy="989964"/>
          </a:xfrm>
          <a:prstGeom prst="rect">
            <a:avLst/>
          </a:prstGeom>
        </p:spPr>
        <p:txBody>
          <a:bodyPr anchor="t" rtlCol="false" tIns="0" lIns="0" bIns="0" rIns="0">
            <a:spAutoFit/>
          </a:bodyPr>
          <a:lstStyle/>
          <a:p>
            <a:pPr marL="410216" indent="-205108" lvl="1">
              <a:lnSpc>
                <a:spcPts val="2660"/>
              </a:lnSpc>
              <a:buFont typeface="Arial"/>
              <a:buChar char="•"/>
            </a:pPr>
            <a:r>
              <a:rPr lang="en-US" sz="1900">
                <a:solidFill>
                  <a:srgbClr val="000000"/>
                </a:solidFill>
                <a:latin typeface="Now"/>
              </a:rPr>
              <a:t>Bucho, L. F., Fernandes, J. F., Biasion, M., Vaschetto, S., &amp; Cavagnino, A. (2022, June 17). Experimental Assessment of Cryogenic Cooling Impact on Induction Motors. IEEE Transactions on Energy Conversion, pp. 1-8. doi:10.1109/TEC.2022.3183939</a:t>
            </a:r>
          </a:p>
        </p:txBody>
      </p:sp>
      <p:sp>
        <p:nvSpPr>
          <p:cNvPr name="TextBox 9" id="9"/>
          <p:cNvSpPr txBox="true"/>
          <p:nvPr/>
        </p:nvSpPr>
        <p:spPr>
          <a:xfrm rot="0">
            <a:off x="1879520" y="4861045"/>
            <a:ext cx="13893418" cy="656590"/>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000000"/>
                </a:solidFill>
                <a:latin typeface="Now"/>
              </a:rPr>
              <a:t>Folie 1. (2017, January). Retrieved from ELIN Motoren GmbH Website: http://elinmotoren.ir/uploads/pages/files/1518958240YYRiUMz9EQV1a9nHOI968j4JCDUaGtAwopLvpXGq.pdf</a:t>
            </a:r>
          </a:p>
        </p:txBody>
      </p:sp>
      <p:sp>
        <p:nvSpPr>
          <p:cNvPr name="TextBox 10" id="10"/>
          <p:cNvSpPr txBox="true"/>
          <p:nvPr/>
        </p:nvSpPr>
        <p:spPr>
          <a:xfrm rot="0">
            <a:off x="1879520" y="6279635"/>
            <a:ext cx="13893418" cy="989965"/>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000000"/>
                </a:solidFill>
                <a:latin typeface="Now"/>
              </a:rPr>
              <a:t>What is an IM code, and what types of electrical machines are there? (2008, December 8). Retrieved from Siemens Corporation Website: https://support.industry.siemens.com/cs/document/30320280/what-is-an-im-code-and-what-types-of-electrical-machines-are-there-?dti=0&amp;lc=en-BO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9203" y="1048275"/>
            <a:ext cx="16369594" cy="8210025"/>
            <a:chOff x="0" y="0"/>
            <a:chExt cx="4311333" cy="2162311"/>
          </a:xfrm>
        </p:grpSpPr>
        <p:sp>
          <p:nvSpPr>
            <p:cNvPr name="Freeform 3" id="3"/>
            <p:cNvSpPr/>
            <p:nvPr/>
          </p:nvSpPr>
          <p:spPr>
            <a:xfrm>
              <a:off x="0" y="0"/>
              <a:ext cx="4311333" cy="2162311"/>
            </a:xfrm>
            <a:custGeom>
              <a:avLst/>
              <a:gdLst/>
              <a:ahLst/>
              <a:cxnLst/>
              <a:rect r="r" b="b" t="t" l="l"/>
              <a:pathLst>
                <a:path h="2162311" w="4311333">
                  <a:moveTo>
                    <a:pt x="0" y="0"/>
                  </a:moveTo>
                  <a:lnTo>
                    <a:pt x="4311333" y="0"/>
                  </a:lnTo>
                  <a:lnTo>
                    <a:pt x="4311333" y="2162311"/>
                  </a:lnTo>
                  <a:lnTo>
                    <a:pt x="0" y="2162311"/>
                  </a:lnTo>
                  <a:close/>
                </a:path>
              </a:pathLst>
            </a:custGeom>
            <a:solidFill>
              <a:srgbClr val="E9EBEA"/>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1726733"/>
            <a:ext cx="8864689" cy="6853109"/>
            <a:chOff x="0" y="0"/>
            <a:chExt cx="11819585" cy="9137479"/>
          </a:xfrm>
        </p:grpSpPr>
        <p:pic>
          <p:nvPicPr>
            <p:cNvPr name="Picture 6" id="6"/>
            <p:cNvPicPr>
              <a:picLocks noChangeAspect="true"/>
            </p:cNvPicPr>
            <p:nvPr/>
          </p:nvPicPr>
          <p:blipFill>
            <a:blip r:embed="rId2"/>
            <a:srcRect l="12433" t="0" r="12433" b="0"/>
            <a:stretch>
              <a:fillRect/>
            </a:stretch>
          </p:blipFill>
          <p:spPr>
            <a:xfrm>
              <a:off x="0" y="0"/>
              <a:ext cx="11819585" cy="9137479"/>
            </a:xfrm>
            <a:prstGeom prst="rect">
              <a:avLst/>
            </a:prstGeom>
          </p:spPr>
        </p:pic>
      </p:grpSp>
      <p:sp>
        <p:nvSpPr>
          <p:cNvPr name="TextBox 7" id="7"/>
          <p:cNvSpPr txBox="true"/>
          <p:nvPr/>
        </p:nvSpPr>
        <p:spPr>
          <a:xfrm rot="0">
            <a:off x="9483534" y="2823926"/>
            <a:ext cx="6326230"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Now"/>
              </a:rPr>
              <a:t>Introduction</a:t>
            </a:r>
          </a:p>
        </p:txBody>
      </p:sp>
      <p:sp>
        <p:nvSpPr>
          <p:cNvPr name="TextBox 8" id="8"/>
          <p:cNvSpPr txBox="true"/>
          <p:nvPr/>
        </p:nvSpPr>
        <p:spPr>
          <a:xfrm rot="0">
            <a:off x="9483534" y="3698549"/>
            <a:ext cx="5737273"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Now"/>
              </a:rPr>
              <a:t>Overview</a:t>
            </a:r>
          </a:p>
        </p:txBody>
      </p:sp>
      <p:sp>
        <p:nvSpPr>
          <p:cNvPr name="TextBox 9" id="9"/>
          <p:cNvSpPr txBox="true"/>
          <p:nvPr/>
        </p:nvSpPr>
        <p:spPr>
          <a:xfrm rot="0">
            <a:off x="9483534" y="4574849"/>
            <a:ext cx="7112186" cy="10572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Now"/>
              </a:rPr>
              <a:t>Cooling means for induction motors</a:t>
            </a:r>
          </a:p>
        </p:txBody>
      </p:sp>
      <p:sp>
        <p:nvSpPr>
          <p:cNvPr name="TextBox 10" id="10"/>
          <p:cNvSpPr txBox="true"/>
          <p:nvPr/>
        </p:nvSpPr>
        <p:spPr>
          <a:xfrm rot="0">
            <a:off x="9483534" y="5984549"/>
            <a:ext cx="7310969" cy="10572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Now"/>
              </a:rPr>
              <a:t>Induction motors using cryogenic cooling</a:t>
            </a:r>
          </a:p>
        </p:txBody>
      </p:sp>
      <p:sp>
        <p:nvSpPr>
          <p:cNvPr name="TextBox 11" id="11"/>
          <p:cNvSpPr txBox="true"/>
          <p:nvPr/>
        </p:nvSpPr>
        <p:spPr>
          <a:xfrm rot="0">
            <a:off x="9483534" y="7394249"/>
            <a:ext cx="5737273"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Now"/>
              </a:rPr>
              <a:t>Conclusion</a:t>
            </a:r>
          </a:p>
        </p:txBody>
      </p:sp>
      <p:sp>
        <p:nvSpPr>
          <p:cNvPr name="TextBox 12" id="12"/>
          <p:cNvSpPr txBox="true"/>
          <p:nvPr/>
        </p:nvSpPr>
        <p:spPr>
          <a:xfrm rot="0">
            <a:off x="9810214" y="1669583"/>
            <a:ext cx="6458825" cy="981075"/>
          </a:xfrm>
          <a:prstGeom prst="rect">
            <a:avLst/>
          </a:prstGeom>
        </p:spPr>
        <p:txBody>
          <a:bodyPr anchor="t" rtlCol="false" tIns="0" lIns="0" bIns="0" rIns="0">
            <a:spAutoFit/>
          </a:bodyPr>
          <a:lstStyle/>
          <a:p>
            <a:pPr>
              <a:lnSpc>
                <a:spcPts val="7800"/>
              </a:lnSpc>
            </a:pPr>
            <a:r>
              <a:rPr lang="en-US" sz="6000">
                <a:solidFill>
                  <a:srgbClr val="000000"/>
                </a:solidFill>
                <a:latin typeface="Now Bold"/>
              </a:rPr>
              <a:t>CONTENTS:</a:t>
            </a:r>
          </a:p>
        </p:txBody>
      </p:sp>
      <p:sp>
        <p:nvSpPr>
          <p:cNvPr name="TextBox 13" id="13"/>
          <p:cNvSpPr txBox="true"/>
          <p:nvPr/>
        </p:nvSpPr>
        <p:spPr>
          <a:xfrm rot="0">
            <a:off x="9483534" y="8270549"/>
            <a:ext cx="5737273"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Now"/>
              </a:rPr>
              <a:t>References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237725" y="0"/>
            <a:ext cx="6050275" cy="5827119"/>
            <a:chOff x="0" y="0"/>
            <a:chExt cx="8067034" cy="7769492"/>
          </a:xfrm>
        </p:grpSpPr>
        <p:pic>
          <p:nvPicPr>
            <p:cNvPr name="Picture 3" id="3"/>
            <p:cNvPicPr>
              <a:picLocks noChangeAspect="true"/>
            </p:cNvPicPr>
            <p:nvPr/>
          </p:nvPicPr>
          <p:blipFill>
            <a:blip r:embed="rId2"/>
            <a:srcRect l="15379" t="0" r="15379" b="0"/>
            <a:stretch>
              <a:fillRect/>
            </a:stretch>
          </p:blipFill>
          <p:spPr>
            <a:xfrm>
              <a:off x="0" y="0"/>
              <a:ext cx="8067034" cy="7769492"/>
            </a:xfrm>
            <a:prstGeom prst="rect">
              <a:avLst/>
            </a:prstGeom>
          </p:spPr>
        </p:pic>
      </p:grpSp>
      <p:grpSp>
        <p:nvGrpSpPr>
          <p:cNvPr name="Group 4" id="4"/>
          <p:cNvGrpSpPr/>
          <p:nvPr/>
        </p:nvGrpSpPr>
        <p:grpSpPr>
          <a:xfrm rot="0">
            <a:off x="-1069503" y="2559003"/>
            <a:ext cx="7597714" cy="863245"/>
            <a:chOff x="0" y="0"/>
            <a:chExt cx="2374303" cy="269766"/>
          </a:xfrm>
        </p:grpSpPr>
        <p:sp>
          <p:nvSpPr>
            <p:cNvPr name="Freeform 5" id="5"/>
            <p:cNvSpPr/>
            <p:nvPr/>
          </p:nvSpPr>
          <p:spPr>
            <a:xfrm>
              <a:off x="0" y="0"/>
              <a:ext cx="2374304" cy="269766"/>
            </a:xfrm>
            <a:custGeom>
              <a:avLst/>
              <a:gdLst/>
              <a:ahLst/>
              <a:cxnLst/>
              <a:rect r="r" b="b" t="t" l="l"/>
              <a:pathLst>
                <a:path h="269766" w="2374304">
                  <a:moveTo>
                    <a:pt x="0" y="0"/>
                  </a:moveTo>
                  <a:lnTo>
                    <a:pt x="2374304" y="0"/>
                  </a:lnTo>
                  <a:lnTo>
                    <a:pt x="2374304" y="269766"/>
                  </a:lnTo>
                  <a:lnTo>
                    <a:pt x="0" y="269766"/>
                  </a:lnTo>
                  <a:close/>
                </a:path>
              </a:pathLst>
            </a:custGeom>
            <a:solidFill>
              <a:srgbClr val="E9EBEA"/>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839499" y="2347090"/>
            <a:ext cx="9747683" cy="866775"/>
          </a:xfrm>
          <a:prstGeom prst="rect">
            <a:avLst/>
          </a:prstGeom>
        </p:spPr>
        <p:txBody>
          <a:bodyPr anchor="t" rtlCol="false" tIns="0" lIns="0" bIns="0" rIns="0">
            <a:spAutoFit/>
          </a:bodyPr>
          <a:lstStyle/>
          <a:p>
            <a:pPr algn="l" marL="0" indent="0" lvl="0">
              <a:lnSpc>
                <a:spcPts val="6600"/>
              </a:lnSpc>
              <a:spcBef>
                <a:spcPct val="0"/>
              </a:spcBef>
            </a:pPr>
            <a:r>
              <a:rPr lang="en-US" sz="6000">
                <a:solidFill>
                  <a:srgbClr val="000000"/>
                </a:solidFill>
                <a:latin typeface="Now Bold"/>
              </a:rPr>
              <a:t>INTRODUCTION</a:t>
            </a:r>
          </a:p>
        </p:txBody>
      </p:sp>
      <p:sp>
        <p:nvSpPr>
          <p:cNvPr name="TextBox 8" id="8"/>
          <p:cNvSpPr txBox="true"/>
          <p:nvPr/>
        </p:nvSpPr>
        <p:spPr>
          <a:xfrm rot="0">
            <a:off x="992078" y="4121150"/>
            <a:ext cx="10883699" cy="5137150"/>
          </a:xfrm>
          <a:prstGeom prst="rect">
            <a:avLst/>
          </a:prstGeom>
        </p:spPr>
        <p:txBody>
          <a:bodyPr anchor="t" rtlCol="false" tIns="0" lIns="0" bIns="0" rIns="0">
            <a:spAutoFit/>
          </a:bodyPr>
          <a:lstStyle/>
          <a:p>
            <a:pPr>
              <a:lnSpc>
                <a:spcPts val="4550"/>
              </a:lnSpc>
            </a:pPr>
            <a:r>
              <a:rPr lang="en-US" sz="3500">
                <a:solidFill>
                  <a:srgbClr val="000000"/>
                </a:solidFill>
                <a:latin typeface="TT Chocolates"/>
              </a:rPr>
              <a:t>It is known that the effect of electric resistance and magnetic losses (either hysteresis or eddy currents) or the friction losses from rotation takes the form of heat losses.</a:t>
            </a:r>
          </a:p>
          <a:p>
            <a:pPr>
              <a:lnSpc>
                <a:spcPts val="4550"/>
              </a:lnSpc>
            </a:pPr>
            <a:r>
              <a:rPr lang="en-US" sz="3500">
                <a:solidFill>
                  <a:srgbClr val="000000"/>
                </a:solidFill>
                <a:latin typeface="TT Chocolates"/>
              </a:rPr>
              <a:t>All these losses decrease the efficiency and lifespan of any electric machine. Thus, several efforts were made to dissipate these heat loss. </a:t>
            </a:r>
          </a:p>
          <a:p>
            <a:pPr>
              <a:lnSpc>
                <a:spcPts val="4550"/>
              </a:lnSpc>
            </a:pPr>
            <a:r>
              <a:rPr lang="en-US" sz="3500">
                <a:solidFill>
                  <a:srgbClr val="000000"/>
                </a:solidFill>
                <a:latin typeface="TT Chocolates"/>
              </a:rPr>
              <a:t>There are various methods to cool or ventitalate a machine from self cooling fans to more complex methods using special cooling medium.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50579" y="-257218"/>
            <a:ext cx="13037421" cy="10801436"/>
            <a:chOff x="0" y="0"/>
            <a:chExt cx="3433724" cy="2844823"/>
          </a:xfrm>
        </p:grpSpPr>
        <p:sp>
          <p:nvSpPr>
            <p:cNvPr name="Freeform 3" id="3"/>
            <p:cNvSpPr/>
            <p:nvPr/>
          </p:nvSpPr>
          <p:spPr>
            <a:xfrm>
              <a:off x="0" y="0"/>
              <a:ext cx="3433724" cy="2844823"/>
            </a:xfrm>
            <a:custGeom>
              <a:avLst/>
              <a:gdLst/>
              <a:ahLst/>
              <a:cxnLst/>
              <a:rect r="r" b="b" t="t" l="l"/>
              <a:pathLst>
                <a:path h="2844823" w="3433724">
                  <a:moveTo>
                    <a:pt x="0" y="0"/>
                  </a:moveTo>
                  <a:lnTo>
                    <a:pt x="3433724" y="0"/>
                  </a:lnTo>
                  <a:lnTo>
                    <a:pt x="3433724" y="2844823"/>
                  </a:lnTo>
                  <a:lnTo>
                    <a:pt x="0" y="2844823"/>
                  </a:lnTo>
                  <a:close/>
                </a:path>
              </a:pathLst>
            </a:custGeom>
            <a:solidFill>
              <a:srgbClr val="E9EBEA"/>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srcRect l="0" t="0" r="0" b="0"/>
          <a:stretch>
            <a:fillRect/>
          </a:stretch>
        </p:blipFill>
        <p:spPr>
          <a:xfrm flipH="false" flipV="false" rot="0">
            <a:off x="5859157" y="6495756"/>
            <a:ext cx="11840781" cy="3110313"/>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607421" y="0"/>
            <a:ext cx="6858000" cy="10287000"/>
          </a:xfrm>
          <a:prstGeom prst="rect">
            <a:avLst/>
          </a:prstGeom>
        </p:spPr>
      </p:pic>
      <p:sp>
        <p:nvSpPr>
          <p:cNvPr name="TextBox 7" id="7"/>
          <p:cNvSpPr txBox="true"/>
          <p:nvPr/>
        </p:nvSpPr>
        <p:spPr>
          <a:xfrm rot="0">
            <a:off x="5859157" y="2638003"/>
            <a:ext cx="11227021" cy="3413125"/>
          </a:xfrm>
          <a:prstGeom prst="rect">
            <a:avLst/>
          </a:prstGeom>
        </p:spPr>
        <p:txBody>
          <a:bodyPr anchor="t" rtlCol="false" tIns="0" lIns="0" bIns="0" rIns="0">
            <a:spAutoFit/>
          </a:bodyPr>
          <a:lstStyle/>
          <a:p>
            <a:pPr marL="755651" indent="-377825" lvl="1">
              <a:lnSpc>
                <a:spcPts val="4550"/>
              </a:lnSpc>
              <a:buFont typeface="Arial"/>
              <a:buChar char="•"/>
            </a:pPr>
            <a:r>
              <a:rPr lang="en-US" sz="3500">
                <a:solidFill>
                  <a:srgbClr val="000000"/>
                </a:solidFill>
                <a:latin typeface="Now"/>
              </a:rPr>
              <a:t>When an electric motor is in operation, the rotor and stator losses generate heat.</a:t>
            </a:r>
          </a:p>
          <a:p>
            <a:pPr marL="755651" indent="-377825" lvl="1">
              <a:lnSpc>
                <a:spcPts val="4550"/>
              </a:lnSpc>
              <a:buFont typeface="Arial"/>
              <a:buChar char="•"/>
            </a:pPr>
            <a:r>
              <a:rPr lang="en-US" sz="3500">
                <a:solidFill>
                  <a:srgbClr val="000000"/>
                </a:solidFill>
                <a:latin typeface="Now"/>
              </a:rPr>
              <a:t>Efficient cooling has a significant impact on the lifetime of motor.</a:t>
            </a:r>
          </a:p>
          <a:p>
            <a:pPr marL="755651" indent="-377825" lvl="1">
              <a:lnSpc>
                <a:spcPts val="4550"/>
              </a:lnSpc>
              <a:buFont typeface="Arial"/>
              <a:buChar char="•"/>
            </a:pPr>
            <a:r>
              <a:rPr lang="en-US" sz="3500">
                <a:solidFill>
                  <a:srgbClr val="000000"/>
                </a:solidFill>
                <a:latin typeface="Now"/>
              </a:rPr>
              <a:t>The most vulnerable components to overheating are the isolation system and the bearings.</a:t>
            </a:r>
          </a:p>
        </p:txBody>
      </p:sp>
      <p:sp>
        <p:nvSpPr>
          <p:cNvPr name="TextBox 8" id="8"/>
          <p:cNvSpPr txBox="true"/>
          <p:nvPr/>
        </p:nvSpPr>
        <p:spPr>
          <a:xfrm rot="0">
            <a:off x="6055147" y="1717253"/>
            <a:ext cx="6177707" cy="501650"/>
          </a:xfrm>
          <a:prstGeom prst="rect">
            <a:avLst/>
          </a:prstGeom>
        </p:spPr>
        <p:txBody>
          <a:bodyPr anchor="t" rtlCol="false" tIns="0" lIns="0" bIns="0" rIns="0">
            <a:spAutoFit/>
          </a:bodyPr>
          <a:lstStyle/>
          <a:p>
            <a:pPr algn="ctr">
              <a:lnSpc>
                <a:spcPts val="3850"/>
              </a:lnSpc>
              <a:spcBef>
                <a:spcPct val="0"/>
              </a:spcBef>
            </a:pPr>
            <a:r>
              <a:rPr lang="en-US" sz="3500">
                <a:solidFill>
                  <a:srgbClr val="000000"/>
                </a:solidFill>
                <a:latin typeface="Now Bold"/>
              </a:rPr>
              <a:t>WHY IS COOLING NEEDED?</a:t>
            </a:r>
          </a:p>
        </p:txBody>
      </p:sp>
      <p:sp>
        <p:nvSpPr>
          <p:cNvPr name="TextBox 9" id="9"/>
          <p:cNvSpPr txBox="true"/>
          <p:nvPr/>
        </p:nvSpPr>
        <p:spPr>
          <a:xfrm rot="0">
            <a:off x="6925686" y="828401"/>
            <a:ext cx="4436628" cy="866775"/>
          </a:xfrm>
          <a:prstGeom prst="rect">
            <a:avLst/>
          </a:prstGeom>
        </p:spPr>
        <p:txBody>
          <a:bodyPr anchor="t" rtlCol="false" tIns="0" lIns="0" bIns="0" rIns="0">
            <a:spAutoFit/>
          </a:bodyPr>
          <a:lstStyle/>
          <a:p>
            <a:pPr marL="0" indent="0" lvl="0">
              <a:lnSpc>
                <a:spcPts val="6600"/>
              </a:lnSpc>
              <a:spcBef>
                <a:spcPct val="0"/>
              </a:spcBef>
            </a:pPr>
            <a:r>
              <a:rPr lang="en-US" sz="6000">
                <a:solidFill>
                  <a:srgbClr val="000000"/>
                </a:solidFill>
                <a:latin typeface="Now Bold"/>
              </a:rPr>
              <a:t>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55276" y="3963667"/>
            <a:ext cx="11704503" cy="5657879"/>
            <a:chOff x="0" y="0"/>
            <a:chExt cx="3082668" cy="1490141"/>
          </a:xfrm>
        </p:grpSpPr>
        <p:sp>
          <p:nvSpPr>
            <p:cNvPr name="Freeform 3" id="3"/>
            <p:cNvSpPr/>
            <p:nvPr/>
          </p:nvSpPr>
          <p:spPr>
            <a:xfrm>
              <a:off x="0" y="0"/>
              <a:ext cx="3082668" cy="1490141"/>
            </a:xfrm>
            <a:custGeom>
              <a:avLst/>
              <a:gdLst/>
              <a:ahLst/>
              <a:cxnLst/>
              <a:rect r="r" b="b" t="t" l="l"/>
              <a:pathLst>
                <a:path h="1490141" w="3082668">
                  <a:moveTo>
                    <a:pt x="0" y="0"/>
                  </a:moveTo>
                  <a:lnTo>
                    <a:pt x="3082668" y="0"/>
                  </a:lnTo>
                  <a:lnTo>
                    <a:pt x="3082668" y="1490141"/>
                  </a:lnTo>
                  <a:lnTo>
                    <a:pt x="0" y="1490141"/>
                  </a:lnTo>
                  <a:close/>
                </a:path>
              </a:pathLst>
            </a:custGeom>
            <a:solidFill>
              <a:srgbClr val="E9EBEA"/>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773005" y="4927606"/>
            <a:ext cx="11514995" cy="5359394"/>
            <a:chOff x="0" y="0"/>
            <a:chExt cx="15353327" cy="7145858"/>
          </a:xfrm>
        </p:grpSpPr>
        <p:pic>
          <p:nvPicPr>
            <p:cNvPr name="Picture 6" id="6"/>
            <p:cNvPicPr>
              <a:picLocks noChangeAspect="true"/>
            </p:cNvPicPr>
            <p:nvPr/>
          </p:nvPicPr>
          <p:blipFill>
            <a:blip r:embed="rId2"/>
            <a:srcRect l="0" t="15038" r="0" b="15038"/>
            <a:stretch>
              <a:fillRect/>
            </a:stretch>
          </p:blipFill>
          <p:spPr>
            <a:xfrm>
              <a:off x="0" y="0"/>
              <a:ext cx="15353327" cy="7145858"/>
            </a:xfrm>
            <a:prstGeom prst="rect">
              <a:avLst/>
            </a:prstGeom>
          </p:spPr>
        </p:pic>
      </p:grpSp>
      <p:sp>
        <p:nvSpPr>
          <p:cNvPr name="TextBox 7" id="7"/>
          <p:cNvSpPr txBox="true"/>
          <p:nvPr/>
        </p:nvSpPr>
        <p:spPr>
          <a:xfrm rot="0">
            <a:off x="1028700" y="1705184"/>
            <a:ext cx="9651069" cy="996950"/>
          </a:xfrm>
          <a:prstGeom prst="rect">
            <a:avLst/>
          </a:prstGeom>
        </p:spPr>
        <p:txBody>
          <a:bodyPr anchor="t" rtlCol="false" tIns="0" lIns="0" bIns="0" rIns="0">
            <a:spAutoFit/>
          </a:bodyPr>
          <a:lstStyle/>
          <a:p>
            <a:pPr marL="0" indent="0" lvl="0">
              <a:lnSpc>
                <a:spcPts val="3850"/>
              </a:lnSpc>
              <a:spcBef>
                <a:spcPct val="0"/>
              </a:spcBef>
            </a:pPr>
            <a:r>
              <a:rPr lang="en-US" sz="3500">
                <a:solidFill>
                  <a:srgbClr val="000000"/>
                </a:solidFill>
                <a:latin typeface="Now Bold"/>
              </a:rPr>
              <a:t>WHAT ARE THE BENEFITS OF APPROPRIATE COOLING?</a:t>
            </a:r>
          </a:p>
        </p:txBody>
      </p:sp>
      <p:sp>
        <p:nvSpPr>
          <p:cNvPr name="TextBox 8" id="8"/>
          <p:cNvSpPr txBox="true"/>
          <p:nvPr/>
        </p:nvSpPr>
        <p:spPr>
          <a:xfrm rot="0">
            <a:off x="1028700" y="2823871"/>
            <a:ext cx="4779456" cy="679767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TT Chocolates"/>
              </a:rPr>
              <a:t>Efficient cooling has a significant impact on the lifetime of motor.</a:t>
            </a:r>
          </a:p>
          <a:p>
            <a:pPr marL="755651" indent="-377825" lvl="1">
              <a:lnSpc>
                <a:spcPts val="4900"/>
              </a:lnSpc>
              <a:buFont typeface="Arial"/>
              <a:buChar char="•"/>
            </a:pPr>
            <a:r>
              <a:rPr lang="en-US" sz="3500">
                <a:solidFill>
                  <a:srgbClr val="000000"/>
                </a:solidFill>
                <a:latin typeface="TT Chocolates"/>
              </a:rPr>
              <a:t>The most vulnerable components to overheating are the isolation system and the bearings.</a:t>
            </a:r>
          </a:p>
          <a:p>
            <a:pPr>
              <a:lnSpc>
                <a:spcPts val="4900"/>
              </a:lnSpc>
            </a:pPr>
          </a:p>
          <a:p>
            <a:pPr>
              <a:lnSpc>
                <a:spcPts val="4900"/>
              </a:lnSpc>
            </a:pPr>
          </a:p>
        </p:txBody>
      </p:sp>
      <p:sp>
        <p:nvSpPr>
          <p:cNvPr name="TextBox 9" id="9"/>
          <p:cNvSpPr txBox="true"/>
          <p:nvPr/>
        </p:nvSpPr>
        <p:spPr>
          <a:xfrm rot="0">
            <a:off x="6925686" y="828401"/>
            <a:ext cx="4436628" cy="866775"/>
          </a:xfrm>
          <a:prstGeom prst="rect">
            <a:avLst/>
          </a:prstGeom>
        </p:spPr>
        <p:txBody>
          <a:bodyPr anchor="t" rtlCol="false" tIns="0" lIns="0" bIns="0" rIns="0">
            <a:spAutoFit/>
          </a:bodyPr>
          <a:lstStyle/>
          <a:p>
            <a:pPr marL="0" indent="0" lvl="0">
              <a:lnSpc>
                <a:spcPts val="6600"/>
              </a:lnSpc>
              <a:spcBef>
                <a:spcPct val="0"/>
              </a:spcBef>
            </a:pPr>
            <a:r>
              <a:rPr lang="en-US" sz="6000">
                <a:solidFill>
                  <a:srgbClr val="000000"/>
                </a:solidFill>
                <a:latin typeface="Now Bold"/>
              </a:rPr>
              <a:t>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812" r="0" b="7812"/>
            <a:stretch>
              <a:fillRect/>
            </a:stretch>
          </p:blipFill>
          <p:spPr>
            <a:xfrm>
              <a:off x="0" y="0"/>
              <a:ext cx="24384000" cy="13716000"/>
            </a:xfrm>
            <a:prstGeom prst="rect">
              <a:avLst/>
            </a:prstGeom>
          </p:spPr>
        </p:pic>
      </p:grpSp>
      <p:grpSp>
        <p:nvGrpSpPr>
          <p:cNvPr name="Group 4" id="4"/>
          <p:cNvGrpSpPr/>
          <p:nvPr/>
        </p:nvGrpSpPr>
        <p:grpSpPr>
          <a:xfrm rot="0">
            <a:off x="373241" y="300412"/>
            <a:ext cx="17541519" cy="9686176"/>
            <a:chOff x="0" y="0"/>
            <a:chExt cx="4619988" cy="2551092"/>
          </a:xfrm>
        </p:grpSpPr>
        <p:sp>
          <p:nvSpPr>
            <p:cNvPr name="Freeform 5" id="5"/>
            <p:cNvSpPr/>
            <p:nvPr/>
          </p:nvSpPr>
          <p:spPr>
            <a:xfrm>
              <a:off x="0" y="0"/>
              <a:ext cx="4619989" cy="2551092"/>
            </a:xfrm>
            <a:custGeom>
              <a:avLst/>
              <a:gdLst/>
              <a:ahLst/>
              <a:cxnLst/>
              <a:rect r="r" b="b" t="t" l="l"/>
              <a:pathLst>
                <a:path h="2551092" w="4619989">
                  <a:moveTo>
                    <a:pt x="0" y="0"/>
                  </a:moveTo>
                  <a:lnTo>
                    <a:pt x="4619989" y="0"/>
                  </a:lnTo>
                  <a:lnTo>
                    <a:pt x="4619989" y="2551092"/>
                  </a:lnTo>
                  <a:lnTo>
                    <a:pt x="0" y="2551092"/>
                  </a:lnTo>
                  <a:close/>
                </a:path>
              </a:pathLst>
            </a:custGeom>
            <a:solidFill>
              <a:srgbClr val="FFFFFF">
                <a:alpha val="64706"/>
              </a:srgbClr>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1028700" y="2762304"/>
            <a:ext cx="15950635" cy="5710620"/>
            <a:chOff x="0" y="0"/>
            <a:chExt cx="4200990" cy="1504032"/>
          </a:xfrm>
        </p:grpSpPr>
        <p:sp>
          <p:nvSpPr>
            <p:cNvPr name="Freeform 8" id="8"/>
            <p:cNvSpPr/>
            <p:nvPr/>
          </p:nvSpPr>
          <p:spPr>
            <a:xfrm>
              <a:off x="0" y="0"/>
              <a:ext cx="4200990" cy="1504032"/>
            </a:xfrm>
            <a:custGeom>
              <a:avLst/>
              <a:gdLst/>
              <a:ahLst/>
              <a:cxnLst/>
              <a:rect r="r" b="b" t="t" l="l"/>
              <a:pathLst>
                <a:path h="1504032" w="4200990">
                  <a:moveTo>
                    <a:pt x="0" y="0"/>
                  </a:moveTo>
                  <a:lnTo>
                    <a:pt x="4200990" y="0"/>
                  </a:lnTo>
                  <a:lnTo>
                    <a:pt x="4200990" y="1504032"/>
                  </a:lnTo>
                  <a:lnTo>
                    <a:pt x="0" y="1504032"/>
                  </a:lnTo>
                  <a:close/>
                </a:path>
              </a:pathLst>
            </a:custGeom>
            <a:solidFill>
              <a:srgbClr val="FFFFFF"/>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TextBox 10" id="10"/>
          <p:cNvSpPr txBox="true"/>
          <p:nvPr/>
        </p:nvSpPr>
        <p:spPr>
          <a:xfrm rot="0">
            <a:off x="1847280" y="4392064"/>
            <a:ext cx="13574015" cy="1225550"/>
          </a:xfrm>
          <a:prstGeom prst="rect">
            <a:avLst/>
          </a:prstGeom>
        </p:spPr>
        <p:txBody>
          <a:bodyPr anchor="t" rtlCol="false" tIns="0" lIns="0" bIns="0" rIns="0">
            <a:spAutoFit/>
          </a:bodyPr>
          <a:lstStyle/>
          <a:p>
            <a:pPr>
              <a:lnSpc>
                <a:spcPts val="4900"/>
              </a:lnSpc>
            </a:pPr>
            <a:r>
              <a:rPr lang="en-US" sz="3500">
                <a:solidFill>
                  <a:srgbClr val="000000"/>
                </a:solidFill>
                <a:latin typeface="TT Chocolates"/>
              </a:rPr>
              <a:t>The type of use with which the motor will be used critically defines the loading conditions as well as the rated values.</a:t>
            </a:r>
          </a:p>
        </p:txBody>
      </p:sp>
      <p:sp>
        <p:nvSpPr>
          <p:cNvPr name="TextBox 11" id="11"/>
          <p:cNvSpPr txBox="true"/>
          <p:nvPr/>
        </p:nvSpPr>
        <p:spPr>
          <a:xfrm rot="0">
            <a:off x="6476355" y="3561905"/>
            <a:ext cx="5335291" cy="555625"/>
          </a:xfrm>
          <a:prstGeom prst="rect">
            <a:avLst/>
          </a:prstGeom>
        </p:spPr>
        <p:txBody>
          <a:bodyPr anchor="t" rtlCol="false" tIns="0" lIns="0" bIns="0" rIns="0">
            <a:spAutoFit/>
          </a:bodyPr>
          <a:lstStyle/>
          <a:p>
            <a:pPr algn="ctr">
              <a:lnSpc>
                <a:spcPts val="4550"/>
              </a:lnSpc>
            </a:pPr>
            <a:r>
              <a:rPr lang="en-US" sz="3500" spc="140">
                <a:solidFill>
                  <a:srgbClr val="000000"/>
                </a:solidFill>
                <a:latin typeface="Now Bold"/>
              </a:rPr>
              <a:t>THE APPLICATION</a:t>
            </a:r>
          </a:p>
        </p:txBody>
      </p:sp>
      <p:sp>
        <p:nvSpPr>
          <p:cNvPr name="TextBox 12" id="12"/>
          <p:cNvSpPr txBox="true"/>
          <p:nvPr/>
        </p:nvSpPr>
        <p:spPr>
          <a:xfrm rot="0">
            <a:off x="1308665" y="1908229"/>
            <a:ext cx="15670669" cy="501650"/>
          </a:xfrm>
          <a:prstGeom prst="rect">
            <a:avLst/>
          </a:prstGeom>
        </p:spPr>
        <p:txBody>
          <a:bodyPr anchor="t" rtlCol="false" tIns="0" lIns="0" bIns="0" rIns="0">
            <a:spAutoFit/>
          </a:bodyPr>
          <a:lstStyle/>
          <a:p>
            <a:pPr algn="ctr" marL="0" indent="0" lvl="0">
              <a:lnSpc>
                <a:spcPts val="3850"/>
              </a:lnSpc>
              <a:spcBef>
                <a:spcPct val="0"/>
              </a:spcBef>
            </a:pPr>
            <a:r>
              <a:rPr lang="en-US" sz="3500">
                <a:solidFill>
                  <a:srgbClr val="000000"/>
                </a:solidFill>
                <a:latin typeface="Now Bold"/>
              </a:rPr>
              <a:t>HOW TO CHOOSE THE BEST COOLING METHOD?</a:t>
            </a:r>
          </a:p>
        </p:txBody>
      </p:sp>
      <p:sp>
        <p:nvSpPr>
          <p:cNvPr name="TextBox 13" id="13"/>
          <p:cNvSpPr txBox="true"/>
          <p:nvPr/>
        </p:nvSpPr>
        <p:spPr>
          <a:xfrm rot="0">
            <a:off x="6925686" y="828401"/>
            <a:ext cx="4436628" cy="866775"/>
          </a:xfrm>
          <a:prstGeom prst="rect">
            <a:avLst/>
          </a:prstGeom>
        </p:spPr>
        <p:txBody>
          <a:bodyPr anchor="t" rtlCol="false" tIns="0" lIns="0" bIns="0" rIns="0">
            <a:spAutoFit/>
          </a:bodyPr>
          <a:lstStyle/>
          <a:p>
            <a:pPr marL="0" indent="0" lvl="0">
              <a:lnSpc>
                <a:spcPts val="6600"/>
              </a:lnSpc>
              <a:spcBef>
                <a:spcPct val="0"/>
              </a:spcBef>
            </a:pPr>
            <a:r>
              <a:rPr lang="en-US" sz="6000">
                <a:solidFill>
                  <a:srgbClr val="000000"/>
                </a:solidFill>
                <a:latin typeface="Now Bold"/>
              </a:rPr>
              <a:t>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812" r="0" b="7812"/>
            <a:stretch>
              <a:fillRect/>
            </a:stretch>
          </p:blipFill>
          <p:spPr>
            <a:xfrm>
              <a:off x="0" y="0"/>
              <a:ext cx="24384000" cy="13716000"/>
            </a:xfrm>
            <a:prstGeom prst="rect">
              <a:avLst/>
            </a:prstGeom>
          </p:spPr>
        </p:pic>
      </p:grpSp>
      <p:grpSp>
        <p:nvGrpSpPr>
          <p:cNvPr name="Group 4" id="4"/>
          <p:cNvGrpSpPr/>
          <p:nvPr/>
        </p:nvGrpSpPr>
        <p:grpSpPr>
          <a:xfrm rot="0">
            <a:off x="373241" y="300412"/>
            <a:ext cx="17541519" cy="9686176"/>
            <a:chOff x="0" y="0"/>
            <a:chExt cx="4619988" cy="2551092"/>
          </a:xfrm>
        </p:grpSpPr>
        <p:sp>
          <p:nvSpPr>
            <p:cNvPr name="Freeform 5" id="5"/>
            <p:cNvSpPr/>
            <p:nvPr/>
          </p:nvSpPr>
          <p:spPr>
            <a:xfrm>
              <a:off x="0" y="0"/>
              <a:ext cx="4619989" cy="2551092"/>
            </a:xfrm>
            <a:custGeom>
              <a:avLst/>
              <a:gdLst/>
              <a:ahLst/>
              <a:cxnLst/>
              <a:rect r="r" b="b" t="t" l="l"/>
              <a:pathLst>
                <a:path h="2551092" w="4619989">
                  <a:moveTo>
                    <a:pt x="0" y="0"/>
                  </a:moveTo>
                  <a:lnTo>
                    <a:pt x="4619989" y="0"/>
                  </a:lnTo>
                  <a:lnTo>
                    <a:pt x="4619989" y="2551092"/>
                  </a:lnTo>
                  <a:lnTo>
                    <a:pt x="0" y="2551092"/>
                  </a:lnTo>
                  <a:close/>
                </a:path>
              </a:pathLst>
            </a:custGeom>
            <a:solidFill>
              <a:srgbClr val="FFFFFF">
                <a:alpha val="64706"/>
              </a:srgbClr>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1028700" y="2762304"/>
            <a:ext cx="15950635" cy="5710620"/>
            <a:chOff x="0" y="0"/>
            <a:chExt cx="4200990" cy="1504032"/>
          </a:xfrm>
        </p:grpSpPr>
        <p:sp>
          <p:nvSpPr>
            <p:cNvPr name="Freeform 8" id="8"/>
            <p:cNvSpPr/>
            <p:nvPr/>
          </p:nvSpPr>
          <p:spPr>
            <a:xfrm>
              <a:off x="0" y="0"/>
              <a:ext cx="4200990" cy="1504032"/>
            </a:xfrm>
            <a:custGeom>
              <a:avLst/>
              <a:gdLst/>
              <a:ahLst/>
              <a:cxnLst/>
              <a:rect r="r" b="b" t="t" l="l"/>
              <a:pathLst>
                <a:path h="1504032" w="4200990">
                  <a:moveTo>
                    <a:pt x="0" y="0"/>
                  </a:moveTo>
                  <a:lnTo>
                    <a:pt x="4200990" y="0"/>
                  </a:lnTo>
                  <a:lnTo>
                    <a:pt x="4200990" y="1504032"/>
                  </a:lnTo>
                  <a:lnTo>
                    <a:pt x="0" y="1504032"/>
                  </a:lnTo>
                  <a:close/>
                </a:path>
              </a:pathLst>
            </a:custGeom>
            <a:solidFill>
              <a:srgbClr val="FFFFFF"/>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TextBox 10" id="10"/>
          <p:cNvSpPr txBox="true"/>
          <p:nvPr/>
        </p:nvSpPr>
        <p:spPr>
          <a:xfrm rot="0">
            <a:off x="1847280" y="4392064"/>
            <a:ext cx="7296720" cy="3082925"/>
          </a:xfrm>
          <a:prstGeom prst="rect">
            <a:avLst/>
          </a:prstGeom>
        </p:spPr>
        <p:txBody>
          <a:bodyPr anchor="t" rtlCol="false" tIns="0" lIns="0" bIns="0" rIns="0">
            <a:spAutoFit/>
          </a:bodyPr>
          <a:lstStyle/>
          <a:p>
            <a:pPr>
              <a:lnSpc>
                <a:spcPts val="4900"/>
              </a:lnSpc>
            </a:pPr>
            <a:r>
              <a:rPr lang="en-US" sz="3500">
                <a:solidFill>
                  <a:srgbClr val="000000"/>
                </a:solidFill>
                <a:latin typeface="TT Chocolates"/>
              </a:rPr>
              <a:t>Not only does the motor's cooling method depend on the voltage level and the protection type (IP number), but also, the application in which the machine will be used at.</a:t>
            </a:r>
          </a:p>
        </p:txBody>
      </p:sp>
      <p:sp>
        <p:nvSpPr>
          <p:cNvPr name="TextBox 11" id="11"/>
          <p:cNvSpPr txBox="true"/>
          <p:nvPr/>
        </p:nvSpPr>
        <p:spPr>
          <a:xfrm rot="0">
            <a:off x="6476355" y="3561905"/>
            <a:ext cx="5335291" cy="555625"/>
          </a:xfrm>
          <a:prstGeom prst="rect">
            <a:avLst/>
          </a:prstGeom>
        </p:spPr>
        <p:txBody>
          <a:bodyPr anchor="t" rtlCol="false" tIns="0" lIns="0" bIns="0" rIns="0">
            <a:spAutoFit/>
          </a:bodyPr>
          <a:lstStyle/>
          <a:p>
            <a:pPr algn="ctr">
              <a:lnSpc>
                <a:spcPts val="4550"/>
              </a:lnSpc>
            </a:pPr>
            <a:r>
              <a:rPr lang="en-US" sz="3500" spc="140">
                <a:solidFill>
                  <a:srgbClr val="000000"/>
                </a:solidFill>
                <a:latin typeface="Now Bold"/>
              </a:rPr>
              <a:t>THE APPLICATION</a:t>
            </a:r>
          </a:p>
        </p:txBody>
      </p:sp>
      <p:sp>
        <p:nvSpPr>
          <p:cNvPr name="TextBox 12" id="12"/>
          <p:cNvSpPr txBox="true"/>
          <p:nvPr/>
        </p:nvSpPr>
        <p:spPr>
          <a:xfrm rot="0">
            <a:off x="1308665" y="1908229"/>
            <a:ext cx="15670669" cy="501650"/>
          </a:xfrm>
          <a:prstGeom prst="rect">
            <a:avLst/>
          </a:prstGeom>
        </p:spPr>
        <p:txBody>
          <a:bodyPr anchor="t" rtlCol="false" tIns="0" lIns="0" bIns="0" rIns="0">
            <a:spAutoFit/>
          </a:bodyPr>
          <a:lstStyle/>
          <a:p>
            <a:pPr algn="ctr" marL="0" indent="0" lvl="0">
              <a:lnSpc>
                <a:spcPts val="3850"/>
              </a:lnSpc>
              <a:spcBef>
                <a:spcPct val="0"/>
              </a:spcBef>
            </a:pPr>
            <a:r>
              <a:rPr lang="en-US" sz="3500">
                <a:solidFill>
                  <a:srgbClr val="000000"/>
                </a:solidFill>
                <a:latin typeface="Now Bold"/>
              </a:rPr>
              <a:t>HOW TO CHOOSE THE BEST COOLING METHOD?</a:t>
            </a:r>
          </a:p>
        </p:txBody>
      </p:sp>
      <p:sp>
        <p:nvSpPr>
          <p:cNvPr name="TextBox 13" id="13"/>
          <p:cNvSpPr txBox="true"/>
          <p:nvPr/>
        </p:nvSpPr>
        <p:spPr>
          <a:xfrm rot="0">
            <a:off x="6925686" y="828401"/>
            <a:ext cx="4436628" cy="866775"/>
          </a:xfrm>
          <a:prstGeom prst="rect">
            <a:avLst/>
          </a:prstGeom>
        </p:spPr>
        <p:txBody>
          <a:bodyPr anchor="t" rtlCol="false" tIns="0" lIns="0" bIns="0" rIns="0">
            <a:spAutoFit/>
          </a:bodyPr>
          <a:lstStyle/>
          <a:p>
            <a:pPr marL="0" indent="0" lvl="0">
              <a:lnSpc>
                <a:spcPts val="6600"/>
              </a:lnSpc>
              <a:spcBef>
                <a:spcPct val="0"/>
              </a:spcBef>
            </a:pPr>
            <a:r>
              <a:rPr lang="en-US" sz="6000">
                <a:solidFill>
                  <a:srgbClr val="000000"/>
                </a:solidFill>
                <a:latin typeface="Now Bold"/>
              </a:rPr>
              <a:t>OVERVIEW</a:t>
            </a:r>
          </a:p>
        </p:txBody>
      </p:sp>
      <p:grpSp>
        <p:nvGrpSpPr>
          <p:cNvPr name="Group 14" id="14"/>
          <p:cNvGrpSpPr/>
          <p:nvPr/>
        </p:nvGrpSpPr>
        <p:grpSpPr>
          <a:xfrm rot="0">
            <a:off x="9871445" y="4117530"/>
            <a:ext cx="8416555" cy="6139720"/>
            <a:chOff x="0" y="0"/>
            <a:chExt cx="11222074" cy="8186294"/>
          </a:xfrm>
        </p:grpSpPr>
        <p:pic>
          <p:nvPicPr>
            <p:cNvPr name="Picture 15" id="15"/>
            <p:cNvPicPr>
              <a:picLocks noChangeAspect="true"/>
            </p:cNvPicPr>
            <p:nvPr/>
          </p:nvPicPr>
          <p:blipFill>
            <a:blip r:embed="rId3"/>
            <a:srcRect l="0" t="1274" r="0" b="1274"/>
            <a:stretch>
              <a:fillRect/>
            </a:stretch>
          </p:blipFill>
          <p:spPr>
            <a:xfrm>
              <a:off x="0" y="0"/>
              <a:ext cx="11222074" cy="8186294"/>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812" r="0" b="7812"/>
            <a:stretch>
              <a:fillRect/>
            </a:stretch>
          </p:blipFill>
          <p:spPr>
            <a:xfrm>
              <a:off x="0" y="0"/>
              <a:ext cx="24384000" cy="13716000"/>
            </a:xfrm>
            <a:prstGeom prst="rect">
              <a:avLst/>
            </a:prstGeom>
          </p:spPr>
        </p:pic>
      </p:grpSp>
      <p:grpSp>
        <p:nvGrpSpPr>
          <p:cNvPr name="Group 4" id="4"/>
          <p:cNvGrpSpPr/>
          <p:nvPr/>
        </p:nvGrpSpPr>
        <p:grpSpPr>
          <a:xfrm rot="0">
            <a:off x="373241" y="300412"/>
            <a:ext cx="17541519" cy="9686176"/>
            <a:chOff x="0" y="0"/>
            <a:chExt cx="4619988" cy="2551092"/>
          </a:xfrm>
        </p:grpSpPr>
        <p:sp>
          <p:nvSpPr>
            <p:cNvPr name="Freeform 5" id="5"/>
            <p:cNvSpPr/>
            <p:nvPr/>
          </p:nvSpPr>
          <p:spPr>
            <a:xfrm>
              <a:off x="0" y="0"/>
              <a:ext cx="4619989" cy="2551092"/>
            </a:xfrm>
            <a:custGeom>
              <a:avLst/>
              <a:gdLst/>
              <a:ahLst/>
              <a:cxnLst/>
              <a:rect r="r" b="b" t="t" l="l"/>
              <a:pathLst>
                <a:path h="2551092" w="4619989">
                  <a:moveTo>
                    <a:pt x="0" y="0"/>
                  </a:moveTo>
                  <a:lnTo>
                    <a:pt x="4619989" y="0"/>
                  </a:lnTo>
                  <a:lnTo>
                    <a:pt x="4619989" y="2551092"/>
                  </a:lnTo>
                  <a:lnTo>
                    <a:pt x="0" y="2551092"/>
                  </a:lnTo>
                  <a:close/>
                </a:path>
              </a:pathLst>
            </a:custGeom>
            <a:solidFill>
              <a:srgbClr val="FFFFFF">
                <a:alpha val="64706"/>
              </a:srgbClr>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1414537" y="2795726"/>
            <a:ext cx="15037564" cy="5710620"/>
            <a:chOff x="0" y="0"/>
            <a:chExt cx="3960511" cy="1504032"/>
          </a:xfrm>
        </p:grpSpPr>
        <p:sp>
          <p:nvSpPr>
            <p:cNvPr name="Freeform 8" id="8"/>
            <p:cNvSpPr/>
            <p:nvPr/>
          </p:nvSpPr>
          <p:spPr>
            <a:xfrm>
              <a:off x="0" y="0"/>
              <a:ext cx="3960511" cy="1504032"/>
            </a:xfrm>
            <a:custGeom>
              <a:avLst/>
              <a:gdLst/>
              <a:ahLst/>
              <a:cxnLst/>
              <a:rect r="r" b="b" t="t" l="l"/>
              <a:pathLst>
                <a:path h="1504032" w="3960511">
                  <a:moveTo>
                    <a:pt x="0" y="0"/>
                  </a:moveTo>
                  <a:lnTo>
                    <a:pt x="3960511" y="0"/>
                  </a:lnTo>
                  <a:lnTo>
                    <a:pt x="3960511" y="1504032"/>
                  </a:lnTo>
                  <a:lnTo>
                    <a:pt x="0" y="1504032"/>
                  </a:lnTo>
                  <a:close/>
                </a:path>
              </a:pathLst>
            </a:custGeom>
            <a:solidFill>
              <a:srgbClr val="FFFFFF"/>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pic>
        <p:nvPicPr>
          <p:cNvPr name="Picture 10" id="10"/>
          <p:cNvPicPr>
            <a:picLocks noChangeAspect="true"/>
          </p:cNvPicPr>
          <p:nvPr/>
        </p:nvPicPr>
        <p:blipFill>
          <a:blip r:embed="rId3"/>
          <a:srcRect l="0" t="0" r="0" b="0"/>
          <a:stretch>
            <a:fillRect/>
          </a:stretch>
        </p:blipFill>
        <p:spPr>
          <a:xfrm flipH="false" flipV="false" rot="0">
            <a:off x="12254845" y="2425388"/>
            <a:ext cx="5136976" cy="7362999"/>
          </a:xfrm>
          <a:prstGeom prst="rect">
            <a:avLst/>
          </a:prstGeom>
        </p:spPr>
      </p:pic>
      <p:sp>
        <p:nvSpPr>
          <p:cNvPr name="TextBox 11" id="11"/>
          <p:cNvSpPr txBox="true"/>
          <p:nvPr/>
        </p:nvSpPr>
        <p:spPr>
          <a:xfrm rot="0">
            <a:off x="1888759" y="3885786"/>
            <a:ext cx="10233565" cy="4940300"/>
          </a:xfrm>
          <a:prstGeom prst="rect">
            <a:avLst/>
          </a:prstGeom>
        </p:spPr>
        <p:txBody>
          <a:bodyPr anchor="t" rtlCol="false" tIns="0" lIns="0" bIns="0" rIns="0">
            <a:spAutoFit/>
          </a:bodyPr>
          <a:lstStyle/>
          <a:p>
            <a:pPr>
              <a:lnSpc>
                <a:spcPts val="4900"/>
              </a:lnSpc>
            </a:pPr>
            <a:r>
              <a:rPr lang="en-US" sz="3500" spc="-175">
                <a:solidFill>
                  <a:srgbClr val="000000"/>
                </a:solidFill>
                <a:latin typeface="TT Chocolates"/>
              </a:rPr>
              <a:t>The mounting code (IM code according to IEC standard 60034-7) takes into account:</a:t>
            </a:r>
          </a:p>
          <a:p>
            <a:pPr marL="755651" indent="-377825" lvl="1">
              <a:lnSpc>
                <a:spcPts val="4900"/>
              </a:lnSpc>
              <a:buFont typeface="Arial"/>
              <a:buChar char="•"/>
            </a:pPr>
            <a:r>
              <a:rPr lang="en-US" sz="3500">
                <a:solidFill>
                  <a:srgbClr val="000000"/>
                </a:solidFill>
                <a:latin typeface="TT Chocolates"/>
              </a:rPr>
              <a:t>The position of the motor shaft</a:t>
            </a:r>
          </a:p>
          <a:p>
            <a:pPr marL="755651" indent="-377825" lvl="1">
              <a:lnSpc>
                <a:spcPts val="4900"/>
              </a:lnSpc>
              <a:buFont typeface="Arial"/>
              <a:buChar char="•"/>
            </a:pPr>
            <a:r>
              <a:rPr lang="en-US" sz="3500">
                <a:solidFill>
                  <a:srgbClr val="000000"/>
                </a:solidFill>
                <a:latin typeface="TT Chocolates"/>
              </a:rPr>
              <a:t>The type of bearing shield</a:t>
            </a:r>
          </a:p>
          <a:p>
            <a:pPr marL="755651" indent="-377825" lvl="1">
              <a:lnSpc>
                <a:spcPts val="4900"/>
              </a:lnSpc>
              <a:buFont typeface="Arial"/>
              <a:buChar char="•"/>
            </a:pPr>
            <a:r>
              <a:rPr lang="en-US" sz="3500">
                <a:solidFill>
                  <a:srgbClr val="000000"/>
                </a:solidFill>
                <a:latin typeface="TT Chocolates"/>
              </a:rPr>
              <a:t>Fastening of the machine</a:t>
            </a:r>
          </a:p>
          <a:p>
            <a:pPr marL="755651" indent="-377825" lvl="1">
              <a:lnSpc>
                <a:spcPts val="4900"/>
              </a:lnSpc>
              <a:buFont typeface="Arial"/>
              <a:buChar char="•"/>
            </a:pPr>
            <a:r>
              <a:rPr lang="en-US" sz="3500">
                <a:solidFill>
                  <a:srgbClr val="000000"/>
                </a:solidFill>
                <a:latin typeface="TT Chocolates"/>
              </a:rPr>
              <a:t>Method of installation</a:t>
            </a:r>
          </a:p>
          <a:p>
            <a:pPr marL="755651" indent="-377825" lvl="1">
              <a:lnSpc>
                <a:spcPts val="4900"/>
              </a:lnSpc>
              <a:buFont typeface="Arial"/>
              <a:buChar char="•"/>
            </a:pPr>
            <a:r>
              <a:rPr lang="en-US" sz="3500">
                <a:solidFill>
                  <a:srgbClr val="000000"/>
                </a:solidFill>
                <a:latin typeface="TT Chocolates"/>
              </a:rPr>
              <a:t>Nature of the shaft end</a:t>
            </a:r>
          </a:p>
          <a:p>
            <a:pPr>
              <a:lnSpc>
                <a:spcPts val="4900"/>
              </a:lnSpc>
            </a:pPr>
          </a:p>
        </p:txBody>
      </p:sp>
      <p:sp>
        <p:nvSpPr>
          <p:cNvPr name="TextBox 12" id="12"/>
          <p:cNvSpPr txBox="true"/>
          <p:nvPr/>
        </p:nvSpPr>
        <p:spPr>
          <a:xfrm rot="0">
            <a:off x="2928776" y="3406361"/>
            <a:ext cx="9158123" cy="555625"/>
          </a:xfrm>
          <a:prstGeom prst="rect">
            <a:avLst/>
          </a:prstGeom>
        </p:spPr>
        <p:txBody>
          <a:bodyPr anchor="t" rtlCol="false" tIns="0" lIns="0" bIns="0" rIns="0">
            <a:spAutoFit/>
          </a:bodyPr>
          <a:lstStyle/>
          <a:p>
            <a:pPr algn="ctr">
              <a:lnSpc>
                <a:spcPts val="4550"/>
              </a:lnSpc>
            </a:pPr>
            <a:r>
              <a:rPr lang="en-US" sz="3500" spc="140">
                <a:solidFill>
                  <a:srgbClr val="000000"/>
                </a:solidFill>
                <a:latin typeface="Now Bold"/>
              </a:rPr>
              <a:t>WHERE THE MOTOR IS MOUNTED?</a:t>
            </a:r>
          </a:p>
        </p:txBody>
      </p:sp>
      <p:sp>
        <p:nvSpPr>
          <p:cNvPr name="TextBox 13" id="13"/>
          <p:cNvSpPr txBox="true"/>
          <p:nvPr/>
        </p:nvSpPr>
        <p:spPr>
          <a:xfrm rot="0">
            <a:off x="1308665" y="1908229"/>
            <a:ext cx="15670669" cy="501650"/>
          </a:xfrm>
          <a:prstGeom prst="rect">
            <a:avLst/>
          </a:prstGeom>
        </p:spPr>
        <p:txBody>
          <a:bodyPr anchor="t" rtlCol="false" tIns="0" lIns="0" bIns="0" rIns="0">
            <a:spAutoFit/>
          </a:bodyPr>
          <a:lstStyle/>
          <a:p>
            <a:pPr algn="ctr" marL="0" indent="0" lvl="0">
              <a:lnSpc>
                <a:spcPts val="3850"/>
              </a:lnSpc>
              <a:spcBef>
                <a:spcPct val="0"/>
              </a:spcBef>
            </a:pPr>
            <a:r>
              <a:rPr lang="en-US" sz="3500">
                <a:solidFill>
                  <a:srgbClr val="000000"/>
                </a:solidFill>
                <a:latin typeface="Now Bold"/>
              </a:rPr>
              <a:t>HOW TO CHOOSE THE BEST COOLING METHOD?</a:t>
            </a:r>
          </a:p>
        </p:txBody>
      </p:sp>
      <p:sp>
        <p:nvSpPr>
          <p:cNvPr name="TextBox 14" id="14"/>
          <p:cNvSpPr txBox="true"/>
          <p:nvPr/>
        </p:nvSpPr>
        <p:spPr>
          <a:xfrm rot="0">
            <a:off x="6925686" y="828401"/>
            <a:ext cx="4436628" cy="866775"/>
          </a:xfrm>
          <a:prstGeom prst="rect">
            <a:avLst/>
          </a:prstGeom>
        </p:spPr>
        <p:txBody>
          <a:bodyPr anchor="t" rtlCol="false" tIns="0" lIns="0" bIns="0" rIns="0">
            <a:spAutoFit/>
          </a:bodyPr>
          <a:lstStyle/>
          <a:p>
            <a:pPr marL="0" indent="0" lvl="0">
              <a:lnSpc>
                <a:spcPts val="6600"/>
              </a:lnSpc>
              <a:spcBef>
                <a:spcPct val="0"/>
              </a:spcBef>
            </a:pPr>
            <a:r>
              <a:rPr lang="en-US" sz="6000">
                <a:solidFill>
                  <a:srgbClr val="000000"/>
                </a:solidFill>
                <a:latin typeface="Now Bold"/>
              </a:rPr>
              <a:t>OVERVIEW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812" r="0" b="7812"/>
            <a:stretch>
              <a:fillRect/>
            </a:stretch>
          </p:blipFill>
          <p:spPr>
            <a:xfrm>
              <a:off x="0" y="0"/>
              <a:ext cx="24384000" cy="13716000"/>
            </a:xfrm>
            <a:prstGeom prst="rect">
              <a:avLst/>
            </a:prstGeom>
          </p:spPr>
        </p:pic>
      </p:grpSp>
      <p:grpSp>
        <p:nvGrpSpPr>
          <p:cNvPr name="Group 4" id="4"/>
          <p:cNvGrpSpPr/>
          <p:nvPr/>
        </p:nvGrpSpPr>
        <p:grpSpPr>
          <a:xfrm rot="0">
            <a:off x="373241" y="300412"/>
            <a:ext cx="17541519" cy="9686176"/>
            <a:chOff x="0" y="0"/>
            <a:chExt cx="4619988" cy="2551092"/>
          </a:xfrm>
        </p:grpSpPr>
        <p:sp>
          <p:nvSpPr>
            <p:cNvPr name="Freeform 5" id="5"/>
            <p:cNvSpPr/>
            <p:nvPr/>
          </p:nvSpPr>
          <p:spPr>
            <a:xfrm>
              <a:off x="0" y="0"/>
              <a:ext cx="4619989" cy="2551092"/>
            </a:xfrm>
            <a:custGeom>
              <a:avLst/>
              <a:gdLst/>
              <a:ahLst/>
              <a:cxnLst/>
              <a:rect r="r" b="b" t="t" l="l"/>
              <a:pathLst>
                <a:path h="2551092" w="4619989">
                  <a:moveTo>
                    <a:pt x="0" y="0"/>
                  </a:moveTo>
                  <a:lnTo>
                    <a:pt x="4619989" y="0"/>
                  </a:lnTo>
                  <a:lnTo>
                    <a:pt x="4619989" y="2551092"/>
                  </a:lnTo>
                  <a:lnTo>
                    <a:pt x="0" y="2551092"/>
                  </a:lnTo>
                  <a:close/>
                </a:path>
              </a:pathLst>
            </a:custGeom>
            <a:solidFill>
              <a:srgbClr val="FFFFFF">
                <a:alpha val="64706"/>
              </a:srgbClr>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1028700" y="2781034"/>
            <a:ext cx="16230600" cy="5710620"/>
            <a:chOff x="0" y="0"/>
            <a:chExt cx="4274726" cy="1504032"/>
          </a:xfrm>
        </p:grpSpPr>
        <p:sp>
          <p:nvSpPr>
            <p:cNvPr name="Freeform 8" id="8"/>
            <p:cNvSpPr/>
            <p:nvPr/>
          </p:nvSpPr>
          <p:spPr>
            <a:xfrm>
              <a:off x="0" y="0"/>
              <a:ext cx="4274726" cy="1504032"/>
            </a:xfrm>
            <a:custGeom>
              <a:avLst/>
              <a:gdLst/>
              <a:ahLst/>
              <a:cxnLst/>
              <a:rect r="r" b="b" t="t" l="l"/>
              <a:pathLst>
                <a:path h="1504032" w="4274726">
                  <a:moveTo>
                    <a:pt x="0" y="0"/>
                  </a:moveTo>
                  <a:lnTo>
                    <a:pt x="4274726" y="0"/>
                  </a:lnTo>
                  <a:lnTo>
                    <a:pt x="4274726" y="1504032"/>
                  </a:lnTo>
                  <a:lnTo>
                    <a:pt x="0" y="1504032"/>
                  </a:lnTo>
                  <a:close/>
                </a:path>
              </a:pathLst>
            </a:custGeom>
            <a:solidFill>
              <a:srgbClr val="FFFFFF"/>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TextBox 10" id="10"/>
          <p:cNvSpPr txBox="true"/>
          <p:nvPr/>
        </p:nvSpPr>
        <p:spPr>
          <a:xfrm rot="0">
            <a:off x="1849137" y="4366345"/>
            <a:ext cx="12825819" cy="2463800"/>
          </a:xfrm>
          <a:prstGeom prst="rect">
            <a:avLst/>
          </a:prstGeom>
        </p:spPr>
        <p:txBody>
          <a:bodyPr anchor="t" rtlCol="false" tIns="0" lIns="0" bIns="0" rIns="0">
            <a:spAutoFit/>
          </a:bodyPr>
          <a:lstStyle/>
          <a:p>
            <a:pPr>
              <a:lnSpc>
                <a:spcPts val="4900"/>
              </a:lnSpc>
            </a:pPr>
            <a:r>
              <a:rPr lang="en-US" sz="3500">
                <a:solidFill>
                  <a:srgbClr val="000000"/>
                </a:solidFill>
                <a:latin typeface="TT Chocolates"/>
              </a:rPr>
              <a:t>Most industrial motors are used in well ventilated areas to provide sufficient cooling. However, some may require a higher protection against the environment (higher IP) and thus a higher IC cooling code. </a:t>
            </a:r>
          </a:p>
        </p:txBody>
      </p:sp>
      <p:sp>
        <p:nvSpPr>
          <p:cNvPr name="TextBox 11" id="11"/>
          <p:cNvSpPr txBox="true"/>
          <p:nvPr/>
        </p:nvSpPr>
        <p:spPr>
          <a:xfrm rot="0">
            <a:off x="5515559" y="3353182"/>
            <a:ext cx="7256882" cy="555625"/>
          </a:xfrm>
          <a:prstGeom prst="rect">
            <a:avLst/>
          </a:prstGeom>
        </p:spPr>
        <p:txBody>
          <a:bodyPr anchor="t" rtlCol="false" tIns="0" lIns="0" bIns="0" rIns="0">
            <a:spAutoFit/>
          </a:bodyPr>
          <a:lstStyle/>
          <a:p>
            <a:pPr algn="ctr">
              <a:lnSpc>
                <a:spcPts val="4550"/>
              </a:lnSpc>
            </a:pPr>
            <a:r>
              <a:rPr lang="en-US" sz="3500" spc="140">
                <a:solidFill>
                  <a:srgbClr val="000000"/>
                </a:solidFill>
                <a:latin typeface="Now Bold"/>
              </a:rPr>
              <a:t>OPERATING ENVIRONMENT</a:t>
            </a:r>
          </a:p>
        </p:txBody>
      </p:sp>
      <p:sp>
        <p:nvSpPr>
          <p:cNvPr name="TextBox 12" id="12"/>
          <p:cNvSpPr txBox="true"/>
          <p:nvPr/>
        </p:nvSpPr>
        <p:spPr>
          <a:xfrm rot="0">
            <a:off x="1308665" y="1908229"/>
            <a:ext cx="15670669" cy="501650"/>
          </a:xfrm>
          <a:prstGeom prst="rect">
            <a:avLst/>
          </a:prstGeom>
        </p:spPr>
        <p:txBody>
          <a:bodyPr anchor="t" rtlCol="false" tIns="0" lIns="0" bIns="0" rIns="0">
            <a:spAutoFit/>
          </a:bodyPr>
          <a:lstStyle/>
          <a:p>
            <a:pPr algn="ctr" marL="0" indent="0" lvl="0">
              <a:lnSpc>
                <a:spcPts val="3850"/>
              </a:lnSpc>
              <a:spcBef>
                <a:spcPct val="0"/>
              </a:spcBef>
            </a:pPr>
            <a:r>
              <a:rPr lang="en-US" sz="3500">
                <a:solidFill>
                  <a:srgbClr val="000000"/>
                </a:solidFill>
                <a:latin typeface="Now Bold"/>
              </a:rPr>
              <a:t>HOW TO CHOOSE THE BEST COOLING METHOD?</a:t>
            </a:r>
          </a:p>
        </p:txBody>
      </p:sp>
      <p:sp>
        <p:nvSpPr>
          <p:cNvPr name="TextBox 13" id="13"/>
          <p:cNvSpPr txBox="true"/>
          <p:nvPr/>
        </p:nvSpPr>
        <p:spPr>
          <a:xfrm rot="0">
            <a:off x="6925686" y="828401"/>
            <a:ext cx="4436628" cy="866775"/>
          </a:xfrm>
          <a:prstGeom prst="rect">
            <a:avLst/>
          </a:prstGeom>
        </p:spPr>
        <p:txBody>
          <a:bodyPr anchor="t" rtlCol="false" tIns="0" lIns="0" bIns="0" rIns="0">
            <a:spAutoFit/>
          </a:bodyPr>
          <a:lstStyle/>
          <a:p>
            <a:pPr marL="0" indent="0" lvl="0">
              <a:lnSpc>
                <a:spcPts val="6600"/>
              </a:lnSpc>
              <a:spcBef>
                <a:spcPct val="0"/>
              </a:spcBef>
            </a:pPr>
            <a:r>
              <a:rPr lang="en-US" sz="6000">
                <a:solidFill>
                  <a:srgbClr val="000000"/>
                </a:solidFill>
                <a:latin typeface="Now Bold"/>
              </a:rPr>
              <a:t>OVERVIEW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DAFUDWR8GHo</dc:identifier>
  <dcterms:modified xsi:type="dcterms:W3CDTF">2011-08-01T06:04:30Z</dcterms:modified>
  <cp:revision>1</cp:revision>
  <dc:title>Cooling and Ventilation (IC) of the three-phase induction motor</dc:title>
</cp:coreProperties>
</file>